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257" r:id="rId3"/>
    <p:sldId id="282" r:id="rId4"/>
    <p:sldId id="278" r:id="rId5"/>
    <p:sldId id="281" r:id="rId6"/>
    <p:sldId id="298" r:id="rId7"/>
    <p:sldId id="294" r:id="rId8"/>
    <p:sldId id="265" r:id="rId9"/>
    <p:sldId id="296" r:id="rId10"/>
    <p:sldId id="269" r:id="rId11"/>
    <p:sldId id="279" r:id="rId12"/>
    <p:sldId id="284" r:id="rId13"/>
    <p:sldId id="288" r:id="rId14"/>
    <p:sldId id="280" r:id="rId15"/>
    <p:sldId id="290" r:id="rId16"/>
    <p:sldId id="292" r:id="rId17"/>
    <p:sldId id="29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006666"/>
    <a:srgbClr val="FFFF00"/>
    <a:srgbClr val="660033"/>
    <a:srgbClr val="66FF99"/>
    <a:srgbClr val="FFCC00"/>
    <a:srgbClr val="FF0066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528616B8-52F5-415C-8E22-1248B74C6CA2}" type="datetimeFigureOut">
              <a:rPr lang="ru-RU"/>
              <a:pPr>
                <a:defRPr/>
              </a:pPr>
              <a:t>17.01.2016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576D24D1-D604-4685-90F0-687BD77DB1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4BE444-E0E6-4E64-9CC7-07DBD7703F54}" type="slidenum">
              <a:rPr lang="ru-RU">
                <a:cs typeface="Arial" charset="0"/>
              </a:rPr>
              <a:pPr/>
              <a:t>7</a:t>
            </a:fld>
            <a:endParaRPr lang="ru-RU">
              <a:cs typeface="Arial" charset="0"/>
            </a:endParaRPr>
          </a:p>
        </p:txBody>
      </p:sp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911A3AB-B9AD-4437-8CC5-189C1F7F9CF7}" type="slidenum">
              <a:rPr lang="ru-RU" sz="1200"/>
              <a:pPr algn="r"/>
              <a:t>7</a:t>
            </a:fld>
            <a:endParaRPr lang="ru-RU" sz="1200"/>
          </a:p>
        </p:txBody>
      </p:sp>
      <p:sp>
        <p:nvSpPr>
          <p:cNvPr id="22531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C93177-1FFC-4F01-AB18-E278E11A453E}" type="slidenum">
              <a:rPr lang="ru-RU">
                <a:cs typeface="Arial" charset="0"/>
              </a:rPr>
              <a:pPr/>
              <a:t>13</a:t>
            </a:fld>
            <a:endParaRPr lang="ru-RU">
              <a:cs typeface="Arial" charset="0"/>
            </a:endParaRPr>
          </a:p>
        </p:txBody>
      </p:sp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C1AA1AF-9EFF-42D3-B058-1463F50C09ED}" type="slidenum">
              <a:rPr lang="ru-RU" sz="1200"/>
              <a:pPr algn="r"/>
              <a:t>13</a:t>
            </a:fld>
            <a:endParaRPr lang="ru-RU" sz="1200"/>
          </a:p>
        </p:txBody>
      </p:sp>
      <p:sp>
        <p:nvSpPr>
          <p:cNvPr id="29699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1127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7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A7700B97-6DDC-4383-BEC1-F4650328C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E8E45-47E1-4611-B791-B0F0819AEF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19197-68EF-468C-AEF7-29DE060F93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7FB93-287E-4E89-A3A2-96240004F0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17F54-8EE0-4783-9FF7-52E9399188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0EFBC-8853-4CC5-B7F6-3DA2AF87A9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719F3-57F0-4DF8-A7D1-71F1C156A6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18598-19A7-45E5-A9CC-52B4846E60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E3DC4-3A1C-429A-B171-FF4C832F46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2B133-4BF9-46C7-BA1C-9B34F43C99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D94BE-1A3B-4117-9546-178630ABA6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63769-365E-4B0E-B748-08C8368E7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24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24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24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24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25B199AC-0942-4F59-999D-45BDA297B1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&#1050;&#1072;&#1089;&#1089;&#1080;&#1088;\Downloads\&#1041;&#1044;%20-%20&#1050;&#1086;&#1084;&#1087;&#1100;&#1102;&#1090;&#1077;&#1088;&#1099;.xls" TargetMode="External"/><Relationship Id="rId2" Type="http://schemas.openxmlformats.org/officeDocument/2006/relationships/hyperlink" Target="file:///C:\Users\&#1050;&#1072;&#1089;&#1089;&#1080;&#1088;\Downloads\&#1041;&#1044;%20-%20&#1076;&#1083;&#1103;%209%20&#1082;&#1083;&#1072;&#1089;&#1089;&#1086;&#1074;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9"/>
          <p:cNvSpPr>
            <a:spLocks noChangeArrowheads="1"/>
          </p:cNvSpPr>
          <p:nvPr/>
        </p:nvSpPr>
        <p:spPr bwMode="auto">
          <a:xfrm>
            <a:off x="5724525" y="981075"/>
            <a:ext cx="2735263" cy="21605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2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ru-RU" smtClean="0"/>
              <a:t>БАЗЫ ДАННЫХ</a:t>
            </a:r>
          </a:p>
        </p:txBody>
      </p:sp>
      <p:pic>
        <p:nvPicPr>
          <p:cNvPr id="15363" name="Picture 6" descr="52806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076700"/>
            <a:ext cx="2232025" cy="2232025"/>
          </a:xfrm>
          <a:prstGeom prst="rect">
            <a:avLst/>
          </a:prstGeom>
          <a:noFill/>
          <a:ln w="76200">
            <a:solidFill>
              <a:srgbClr val="006666"/>
            </a:solidFill>
            <a:miter lim="800000"/>
            <a:headEnd/>
            <a:tailEnd/>
          </a:ln>
        </p:spPr>
      </p:pic>
      <p:pic>
        <p:nvPicPr>
          <p:cNvPr id="15364" name="Picture 7" descr="9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5963" y="1039813"/>
            <a:ext cx="2592387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hlinkClick r:id="rId2" action="ppaction://hlinkfile"/>
              </a:rPr>
              <a:t>База данных «Компьютеры»</a:t>
            </a:r>
            <a:endParaRPr lang="ru-RU" smtClean="0"/>
          </a:p>
        </p:txBody>
      </p:sp>
      <p:pic>
        <p:nvPicPr>
          <p:cNvPr id="25602" name="Picture 4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3350" y="2566988"/>
            <a:ext cx="7056438" cy="4122737"/>
          </a:xfrm>
          <a:prstGeom prst="rect">
            <a:avLst/>
          </a:prstGeom>
          <a:noFill/>
          <a:ln w="38100">
            <a:solidFill>
              <a:srgbClr val="FFCC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Group 4"/>
          <p:cNvGrpSpPr>
            <a:grpSpLocks/>
          </p:cNvGrpSpPr>
          <p:nvPr/>
        </p:nvGrpSpPr>
        <p:grpSpPr bwMode="auto">
          <a:xfrm>
            <a:off x="2000250" y="2857500"/>
            <a:ext cx="4786313" cy="3500438"/>
            <a:chOff x="900" y="12959"/>
            <a:chExt cx="3060" cy="1620"/>
          </a:xfrm>
        </p:grpSpPr>
        <p:sp>
          <p:nvSpPr>
            <p:cNvPr id="26627" name="Rectangle 5"/>
            <p:cNvSpPr>
              <a:spLocks noChangeArrowheads="1"/>
            </p:cNvSpPr>
            <p:nvPr/>
          </p:nvSpPr>
          <p:spPr bwMode="auto">
            <a:xfrm>
              <a:off x="1620" y="12959"/>
              <a:ext cx="10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26628" name="Rectangle 6"/>
            <p:cNvSpPr>
              <a:spLocks noChangeArrowheads="1"/>
            </p:cNvSpPr>
            <p:nvPr/>
          </p:nvSpPr>
          <p:spPr bwMode="auto">
            <a:xfrm>
              <a:off x="1080" y="13499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26629" name="Rectangle 7"/>
            <p:cNvSpPr>
              <a:spLocks noChangeArrowheads="1"/>
            </p:cNvSpPr>
            <p:nvPr/>
          </p:nvSpPr>
          <p:spPr bwMode="auto">
            <a:xfrm>
              <a:off x="1980" y="13499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26630" name="Rectangle 8"/>
            <p:cNvSpPr>
              <a:spLocks noChangeArrowheads="1"/>
            </p:cNvSpPr>
            <p:nvPr/>
          </p:nvSpPr>
          <p:spPr bwMode="auto">
            <a:xfrm>
              <a:off x="2880" y="13499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26631" name="Rectangle 9"/>
            <p:cNvSpPr>
              <a:spLocks noChangeArrowheads="1"/>
            </p:cNvSpPr>
            <p:nvPr/>
          </p:nvSpPr>
          <p:spPr bwMode="auto">
            <a:xfrm>
              <a:off x="900" y="14039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26632" name="Rectangle 10"/>
            <p:cNvSpPr>
              <a:spLocks noChangeArrowheads="1"/>
            </p:cNvSpPr>
            <p:nvPr/>
          </p:nvSpPr>
          <p:spPr bwMode="auto">
            <a:xfrm>
              <a:off x="1440" y="14039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26633" name="Rectangle 11"/>
            <p:cNvSpPr>
              <a:spLocks noChangeArrowheads="1"/>
            </p:cNvSpPr>
            <p:nvPr/>
          </p:nvSpPr>
          <p:spPr bwMode="auto">
            <a:xfrm>
              <a:off x="2520" y="14039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26634" name="Rectangle 12"/>
            <p:cNvSpPr>
              <a:spLocks noChangeArrowheads="1"/>
            </p:cNvSpPr>
            <p:nvPr/>
          </p:nvSpPr>
          <p:spPr bwMode="auto">
            <a:xfrm>
              <a:off x="1980" y="14039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26635" name="Rectangle 13"/>
            <p:cNvSpPr>
              <a:spLocks noChangeArrowheads="1"/>
            </p:cNvSpPr>
            <p:nvPr/>
          </p:nvSpPr>
          <p:spPr bwMode="auto">
            <a:xfrm>
              <a:off x="3600" y="14039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26636" name="Rectangle 14"/>
            <p:cNvSpPr>
              <a:spLocks noChangeArrowheads="1"/>
            </p:cNvSpPr>
            <p:nvPr/>
          </p:nvSpPr>
          <p:spPr bwMode="auto">
            <a:xfrm>
              <a:off x="3060" y="14039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26637" name="Line 15"/>
            <p:cNvSpPr>
              <a:spLocks noChangeShapeType="1"/>
            </p:cNvSpPr>
            <p:nvPr/>
          </p:nvSpPr>
          <p:spPr bwMode="auto">
            <a:xfrm>
              <a:off x="2160" y="13319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8" name="Line 16"/>
            <p:cNvSpPr>
              <a:spLocks noChangeShapeType="1"/>
            </p:cNvSpPr>
            <p:nvPr/>
          </p:nvSpPr>
          <p:spPr bwMode="auto">
            <a:xfrm flipH="1">
              <a:off x="1620" y="13319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9" name="Line 17"/>
            <p:cNvSpPr>
              <a:spLocks noChangeShapeType="1"/>
            </p:cNvSpPr>
            <p:nvPr/>
          </p:nvSpPr>
          <p:spPr bwMode="auto">
            <a:xfrm>
              <a:off x="2520" y="13319"/>
              <a:ext cx="54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0" name="Line 18"/>
            <p:cNvSpPr>
              <a:spLocks noChangeShapeType="1"/>
            </p:cNvSpPr>
            <p:nvPr/>
          </p:nvSpPr>
          <p:spPr bwMode="auto">
            <a:xfrm flipH="1">
              <a:off x="1080" y="13859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1" name="Line 19"/>
            <p:cNvSpPr>
              <a:spLocks noChangeShapeType="1"/>
            </p:cNvSpPr>
            <p:nvPr/>
          </p:nvSpPr>
          <p:spPr bwMode="auto">
            <a:xfrm>
              <a:off x="1440" y="13859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2" name="Line 20"/>
            <p:cNvSpPr>
              <a:spLocks noChangeShapeType="1"/>
            </p:cNvSpPr>
            <p:nvPr/>
          </p:nvSpPr>
          <p:spPr bwMode="auto">
            <a:xfrm flipH="1">
              <a:off x="2160" y="13859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3" name="Line 21"/>
            <p:cNvSpPr>
              <a:spLocks noChangeShapeType="1"/>
            </p:cNvSpPr>
            <p:nvPr/>
          </p:nvSpPr>
          <p:spPr bwMode="auto">
            <a:xfrm>
              <a:off x="2520" y="13859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4" name="Line 22"/>
            <p:cNvSpPr>
              <a:spLocks noChangeShapeType="1"/>
            </p:cNvSpPr>
            <p:nvPr/>
          </p:nvSpPr>
          <p:spPr bwMode="auto">
            <a:xfrm>
              <a:off x="3240" y="13859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5" name="Line 23"/>
            <p:cNvSpPr>
              <a:spLocks noChangeShapeType="1"/>
            </p:cNvSpPr>
            <p:nvPr/>
          </p:nvSpPr>
          <p:spPr bwMode="auto">
            <a:xfrm>
              <a:off x="3420" y="13859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6" name="Line 24"/>
            <p:cNvSpPr>
              <a:spLocks noChangeShapeType="1"/>
            </p:cNvSpPr>
            <p:nvPr/>
          </p:nvSpPr>
          <p:spPr bwMode="auto">
            <a:xfrm>
              <a:off x="1080" y="14399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7" name="Line 25"/>
            <p:cNvSpPr>
              <a:spLocks noChangeShapeType="1"/>
            </p:cNvSpPr>
            <p:nvPr/>
          </p:nvSpPr>
          <p:spPr bwMode="auto">
            <a:xfrm>
              <a:off x="1080" y="14399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8" name="Line 26"/>
            <p:cNvSpPr>
              <a:spLocks noChangeShapeType="1"/>
            </p:cNvSpPr>
            <p:nvPr/>
          </p:nvSpPr>
          <p:spPr bwMode="auto">
            <a:xfrm>
              <a:off x="1080" y="14399"/>
              <a:ext cx="54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626" name="Прямоугольник 50"/>
          <p:cNvSpPr>
            <a:spLocks noChangeArrowheads="1"/>
          </p:cNvSpPr>
          <p:nvPr/>
        </p:nvSpPr>
        <p:spPr bwMode="auto">
          <a:xfrm>
            <a:off x="785813" y="1357313"/>
            <a:ext cx="64944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ИЕРАРХИЧЕСКАЯ МОДЕЛЬ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8" name="Text Box 78"/>
          <p:cNvSpPr txBox="1">
            <a:spLocks noChangeArrowheads="1"/>
          </p:cNvSpPr>
          <p:nvPr/>
        </p:nvSpPr>
        <p:spPr bwMode="auto">
          <a:xfrm>
            <a:off x="719138" y="2357438"/>
            <a:ext cx="84248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УЗЕЛ- информационная модель элемента, находящегося на данном уровне иерархии</a:t>
            </a:r>
            <a:r>
              <a:rPr lang="ru-RU"/>
              <a:t>.</a:t>
            </a:r>
          </a:p>
        </p:txBody>
      </p:sp>
      <p:grpSp>
        <p:nvGrpSpPr>
          <p:cNvPr id="3" name="Group 80"/>
          <p:cNvGrpSpPr>
            <a:grpSpLocks/>
          </p:cNvGrpSpPr>
          <p:nvPr/>
        </p:nvGrpSpPr>
        <p:grpSpPr bwMode="auto">
          <a:xfrm>
            <a:off x="1071563" y="3571875"/>
            <a:ext cx="7664450" cy="2573338"/>
            <a:chOff x="312" y="954"/>
            <a:chExt cx="5344" cy="1562"/>
          </a:xfrm>
        </p:grpSpPr>
        <p:grpSp>
          <p:nvGrpSpPr>
            <p:cNvPr id="27652" name="Group 81"/>
            <p:cNvGrpSpPr>
              <a:grpSpLocks/>
            </p:cNvGrpSpPr>
            <p:nvPr/>
          </p:nvGrpSpPr>
          <p:grpSpPr bwMode="auto">
            <a:xfrm>
              <a:off x="2438" y="1091"/>
              <a:ext cx="1204" cy="285"/>
              <a:chOff x="2438" y="1091"/>
              <a:chExt cx="1204" cy="285"/>
            </a:xfrm>
          </p:grpSpPr>
          <p:pic>
            <p:nvPicPr>
              <p:cNvPr id="27674" name="Picture 82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38" y="1182"/>
                <a:ext cx="370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2003" name="Rectangle 83"/>
              <p:cNvSpPr>
                <a:spLocks noChangeArrowheads="1"/>
              </p:cNvSpPr>
              <p:nvPr/>
            </p:nvSpPr>
            <p:spPr bwMode="auto">
              <a:xfrm>
                <a:off x="2839" y="1091"/>
                <a:ext cx="802" cy="2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/>
              <a:lstStyle/>
              <a:p>
                <a:pPr>
                  <a:defRPr/>
                </a:pPr>
                <a:r>
                  <a:rPr lang="ru-RU" sz="2000" b="1" dirty="0">
                    <a:solidFill>
                      <a:schemeClr val="accent4">
                        <a:lumMod val="10000"/>
                      </a:schemeClr>
                    </a:solidFill>
                    <a:cs typeface="+mn-cs"/>
                  </a:rPr>
                  <a:t>Диск </a:t>
                </a:r>
                <a:r>
                  <a:rPr lang="en-US" sz="2000" b="1" dirty="0">
                    <a:solidFill>
                      <a:schemeClr val="accent4">
                        <a:lumMod val="10000"/>
                      </a:schemeClr>
                    </a:solidFill>
                    <a:cs typeface="+mn-cs"/>
                  </a:rPr>
                  <a:t>C:</a:t>
                </a:r>
                <a:endParaRPr lang="ru-RU" sz="2000" b="1" dirty="0">
                  <a:solidFill>
                    <a:schemeClr val="accent4">
                      <a:lumMod val="10000"/>
                    </a:schemeClr>
                  </a:solidFill>
                  <a:cs typeface="+mn-cs"/>
                </a:endParaRPr>
              </a:p>
            </p:txBody>
          </p:sp>
        </p:grpSp>
        <p:grpSp>
          <p:nvGrpSpPr>
            <p:cNvPr id="27653" name="Group 84"/>
            <p:cNvGrpSpPr>
              <a:grpSpLocks/>
            </p:cNvGrpSpPr>
            <p:nvPr/>
          </p:nvGrpSpPr>
          <p:grpSpPr bwMode="auto">
            <a:xfrm>
              <a:off x="312" y="1664"/>
              <a:ext cx="1434" cy="292"/>
              <a:chOff x="2994" y="1331"/>
              <a:chExt cx="1117" cy="234"/>
            </a:xfrm>
          </p:grpSpPr>
          <p:pic>
            <p:nvPicPr>
              <p:cNvPr id="27672" name="Picture 85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994" y="1331"/>
                <a:ext cx="234" cy="2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2006" name="Rectangle 86"/>
              <p:cNvSpPr>
                <a:spLocks noChangeArrowheads="1"/>
              </p:cNvSpPr>
              <p:nvPr/>
            </p:nvSpPr>
            <p:spPr bwMode="auto">
              <a:xfrm>
                <a:off x="3261" y="1331"/>
                <a:ext cx="850" cy="1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sz="1600" b="1" dirty="0">
                    <a:solidFill>
                      <a:schemeClr val="accent4">
                        <a:lumMod val="10000"/>
                      </a:schemeClr>
                    </a:solidFill>
                    <a:cs typeface="+mn-cs"/>
                  </a:rPr>
                  <a:t>Документы</a:t>
                </a:r>
                <a:endParaRPr lang="ru-RU" sz="1600" b="1" dirty="0">
                  <a:solidFill>
                    <a:schemeClr val="accent4">
                      <a:lumMod val="10000"/>
                    </a:schemeClr>
                  </a:solidFill>
                  <a:latin typeface="Courier New" pitchFamily="49" charset="0"/>
                  <a:cs typeface="+mn-cs"/>
                </a:endParaRPr>
              </a:p>
            </p:txBody>
          </p:sp>
        </p:grpSp>
        <p:grpSp>
          <p:nvGrpSpPr>
            <p:cNvPr id="27654" name="Group 87"/>
            <p:cNvGrpSpPr>
              <a:grpSpLocks/>
            </p:cNvGrpSpPr>
            <p:nvPr/>
          </p:nvGrpSpPr>
          <p:grpSpPr bwMode="auto">
            <a:xfrm>
              <a:off x="4175" y="1664"/>
              <a:ext cx="1481" cy="291"/>
              <a:chOff x="2994" y="1331"/>
              <a:chExt cx="1153" cy="234"/>
            </a:xfrm>
          </p:grpSpPr>
          <p:pic>
            <p:nvPicPr>
              <p:cNvPr id="27670" name="Picture 88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994" y="1331"/>
                <a:ext cx="234" cy="2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2009" name="Rectangle 89"/>
              <p:cNvSpPr>
                <a:spLocks noChangeArrowheads="1"/>
              </p:cNvSpPr>
              <p:nvPr/>
            </p:nvSpPr>
            <p:spPr bwMode="auto">
              <a:xfrm>
                <a:off x="3297" y="1340"/>
                <a:ext cx="850" cy="1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sz="1600" b="1" dirty="0">
                    <a:solidFill>
                      <a:schemeClr val="bg1">
                        <a:lumMod val="50000"/>
                      </a:schemeClr>
                    </a:solidFill>
                    <a:cs typeface="+mn-cs"/>
                  </a:rPr>
                  <a:t>Видео</a:t>
                </a:r>
                <a:endParaRPr lang="ru-RU" sz="16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+mn-cs"/>
                </a:endParaRPr>
              </a:p>
            </p:txBody>
          </p:sp>
        </p:grpSp>
        <p:grpSp>
          <p:nvGrpSpPr>
            <p:cNvPr id="27655" name="Group 90"/>
            <p:cNvGrpSpPr>
              <a:grpSpLocks/>
            </p:cNvGrpSpPr>
            <p:nvPr/>
          </p:nvGrpSpPr>
          <p:grpSpPr bwMode="auto">
            <a:xfrm>
              <a:off x="1828" y="2224"/>
              <a:ext cx="972" cy="292"/>
              <a:chOff x="1792" y="1908"/>
              <a:chExt cx="757" cy="234"/>
            </a:xfrm>
          </p:grpSpPr>
          <p:pic>
            <p:nvPicPr>
              <p:cNvPr id="27668" name="Picture 91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92" y="1908"/>
                <a:ext cx="234" cy="2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2012" name="Rectangle 92"/>
              <p:cNvSpPr>
                <a:spLocks noChangeArrowheads="1"/>
              </p:cNvSpPr>
              <p:nvPr/>
            </p:nvSpPr>
            <p:spPr bwMode="auto">
              <a:xfrm>
                <a:off x="2060" y="1909"/>
                <a:ext cx="490" cy="1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sz="1600" b="1" dirty="0">
                    <a:solidFill>
                      <a:schemeClr val="accent4">
                        <a:lumMod val="10000"/>
                      </a:schemeClr>
                    </a:solidFill>
                    <a:cs typeface="+mn-cs"/>
                  </a:rPr>
                  <a:t>2006</a:t>
                </a:r>
                <a:endParaRPr lang="ru-RU" sz="1600" b="1" dirty="0">
                  <a:solidFill>
                    <a:schemeClr val="accent4">
                      <a:lumMod val="10000"/>
                    </a:schemeClr>
                  </a:solidFill>
                  <a:latin typeface="Courier New" pitchFamily="49" charset="0"/>
                  <a:cs typeface="+mn-cs"/>
                </a:endParaRPr>
              </a:p>
            </p:txBody>
          </p:sp>
        </p:grpSp>
        <p:grpSp>
          <p:nvGrpSpPr>
            <p:cNvPr id="27656" name="Group 93"/>
            <p:cNvGrpSpPr>
              <a:grpSpLocks/>
            </p:cNvGrpSpPr>
            <p:nvPr/>
          </p:nvGrpSpPr>
          <p:grpSpPr bwMode="auto">
            <a:xfrm>
              <a:off x="3398" y="2224"/>
              <a:ext cx="972" cy="292"/>
              <a:chOff x="1792" y="1908"/>
              <a:chExt cx="757" cy="234"/>
            </a:xfrm>
          </p:grpSpPr>
          <p:pic>
            <p:nvPicPr>
              <p:cNvPr id="27666" name="Picture 94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92" y="1908"/>
                <a:ext cx="234" cy="2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2015" name="Rectangle 95"/>
              <p:cNvSpPr>
                <a:spLocks noChangeArrowheads="1"/>
              </p:cNvSpPr>
              <p:nvPr/>
            </p:nvSpPr>
            <p:spPr bwMode="auto">
              <a:xfrm>
                <a:off x="2059" y="1909"/>
                <a:ext cx="490" cy="1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sz="1600" b="1" dirty="0">
                    <a:solidFill>
                      <a:schemeClr val="accent4">
                        <a:lumMod val="10000"/>
                      </a:schemeClr>
                    </a:solidFill>
                    <a:cs typeface="+mn-cs"/>
                  </a:rPr>
                  <a:t>2007</a:t>
                </a:r>
                <a:endParaRPr lang="ru-RU" sz="1600" b="1" dirty="0">
                  <a:solidFill>
                    <a:schemeClr val="accent4">
                      <a:lumMod val="10000"/>
                    </a:schemeClr>
                  </a:solidFill>
                  <a:latin typeface="Courier New" pitchFamily="49" charset="0"/>
                  <a:cs typeface="+mn-cs"/>
                </a:endParaRPr>
              </a:p>
            </p:txBody>
          </p:sp>
        </p:grpSp>
        <p:sp>
          <p:nvSpPr>
            <p:cNvPr id="27657" name="Line 96"/>
            <p:cNvSpPr>
              <a:spLocks noChangeShapeType="1"/>
            </p:cNvSpPr>
            <p:nvPr/>
          </p:nvSpPr>
          <p:spPr bwMode="auto">
            <a:xfrm>
              <a:off x="3103" y="1402"/>
              <a:ext cx="0" cy="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8" name="Line 97"/>
            <p:cNvSpPr>
              <a:spLocks noChangeShapeType="1"/>
            </p:cNvSpPr>
            <p:nvPr/>
          </p:nvSpPr>
          <p:spPr bwMode="auto">
            <a:xfrm flipH="1">
              <a:off x="1746" y="1368"/>
              <a:ext cx="822" cy="3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9" name="Line 98"/>
            <p:cNvSpPr>
              <a:spLocks noChangeShapeType="1"/>
            </p:cNvSpPr>
            <p:nvPr/>
          </p:nvSpPr>
          <p:spPr bwMode="auto">
            <a:xfrm>
              <a:off x="3659" y="1332"/>
              <a:ext cx="869" cy="3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0" name="Line 99"/>
            <p:cNvSpPr>
              <a:spLocks noChangeShapeType="1"/>
            </p:cNvSpPr>
            <p:nvPr/>
          </p:nvSpPr>
          <p:spPr bwMode="auto">
            <a:xfrm flipH="1">
              <a:off x="2550" y="1859"/>
              <a:ext cx="575" cy="3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1" name="Line 100"/>
            <p:cNvSpPr>
              <a:spLocks noChangeShapeType="1"/>
            </p:cNvSpPr>
            <p:nvPr/>
          </p:nvSpPr>
          <p:spPr bwMode="auto">
            <a:xfrm>
              <a:off x="3141" y="1866"/>
              <a:ext cx="619" cy="3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2" name="Rectangle 101"/>
            <p:cNvSpPr>
              <a:spLocks noChangeArrowheads="1"/>
            </p:cNvSpPr>
            <p:nvPr/>
          </p:nvSpPr>
          <p:spPr bwMode="auto">
            <a:xfrm>
              <a:off x="653" y="954"/>
              <a:ext cx="116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2000"/>
                <a:t>дерево папок:</a:t>
              </a:r>
            </a:p>
          </p:txBody>
        </p:sp>
        <p:grpSp>
          <p:nvGrpSpPr>
            <p:cNvPr id="27663" name="Group 102"/>
            <p:cNvGrpSpPr>
              <a:grpSpLocks/>
            </p:cNvGrpSpPr>
            <p:nvPr/>
          </p:nvGrpSpPr>
          <p:grpSpPr bwMode="auto">
            <a:xfrm>
              <a:off x="2257" y="1664"/>
              <a:ext cx="1432" cy="291"/>
              <a:chOff x="2994" y="1331"/>
              <a:chExt cx="1117" cy="234"/>
            </a:xfrm>
          </p:grpSpPr>
          <p:pic>
            <p:nvPicPr>
              <p:cNvPr id="27664" name="Picture 10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994" y="1331"/>
                <a:ext cx="234" cy="2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2024" name="Rectangle 104"/>
              <p:cNvSpPr>
                <a:spLocks noChangeArrowheads="1"/>
              </p:cNvSpPr>
              <p:nvPr/>
            </p:nvSpPr>
            <p:spPr bwMode="auto">
              <a:xfrm>
                <a:off x="3261" y="1332"/>
                <a:ext cx="850" cy="1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sz="1600" b="1" dirty="0">
                    <a:solidFill>
                      <a:schemeClr val="accent4">
                        <a:lumMod val="10000"/>
                      </a:schemeClr>
                    </a:solidFill>
                    <a:cs typeface="+mn-cs"/>
                  </a:rPr>
                  <a:t>Фото</a:t>
                </a:r>
                <a:endParaRPr lang="ru-RU" sz="1600" b="1" dirty="0">
                  <a:solidFill>
                    <a:schemeClr val="accent4">
                      <a:lumMod val="10000"/>
                    </a:schemeClr>
                  </a:solidFill>
                  <a:latin typeface="Courier New" pitchFamily="49" charset="0"/>
                  <a:cs typeface="+mn-cs"/>
                </a:endParaRPr>
              </a:p>
            </p:txBody>
          </p:sp>
        </p:grpSp>
      </p:grpSp>
      <p:sp>
        <p:nvSpPr>
          <p:cNvPr id="285700" name="Rectangle 4"/>
          <p:cNvSpPr>
            <a:spLocks noChangeArrowheads="1"/>
          </p:cNvSpPr>
          <p:nvPr/>
        </p:nvSpPr>
        <p:spPr bwMode="auto">
          <a:xfrm>
            <a:off x="928688" y="857250"/>
            <a:ext cx="7605712" cy="83185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/>
          <a:lstStyle/>
          <a:p>
            <a:pPr marL="358775" indent="-358775"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    </a:t>
            </a:r>
            <a:r>
              <a:rPr lang="ru-RU" sz="2400" b="1">
                <a:solidFill>
                  <a:schemeClr val="accent2"/>
                </a:solidFill>
                <a:hlinkClick r:id="rId4" action="ppaction://hlinksldjump"/>
              </a:rPr>
              <a:t>Иерархическая БД </a:t>
            </a:r>
            <a:r>
              <a:rPr lang="ru-RU" sz="2400"/>
              <a:t>– это набор данных в виде многоуровневой структуры (дерева).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5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85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8" grpId="0"/>
      <p:bldP spid="285700" grpId="0"/>
      <p:bldP spid="28570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01" name="Rectangle 5"/>
          <p:cNvSpPr>
            <a:spLocks noChangeArrowheads="1"/>
          </p:cNvSpPr>
          <p:nvPr/>
        </p:nvSpPr>
        <p:spPr bwMode="auto">
          <a:xfrm>
            <a:off x="323850" y="188913"/>
            <a:ext cx="8442325" cy="45561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/>
          <a:lstStyle/>
          <a:p>
            <a:pPr marL="358775" indent="-358775"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  <a:hlinkClick r:id="rId3" action="ppaction://hlinksldjump"/>
              </a:rPr>
              <a:t>Структура школы:</a:t>
            </a:r>
            <a:endParaRPr lang="ru-RU" sz="2400"/>
          </a:p>
        </p:txBody>
      </p: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468313" y="4076700"/>
            <a:ext cx="2479675" cy="1958975"/>
            <a:chOff x="236" y="2425"/>
            <a:chExt cx="1562" cy="1234"/>
          </a:xfrm>
        </p:grpSpPr>
        <p:sp>
          <p:nvSpPr>
            <p:cNvPr id="28704" name="Rectangle 9"/>
            <p:cNvSpPr>
              <a:spLocks noChangeArrowheads="1"/>
            </p:cNvSpPr>
            <p:nvPr/>
          </p:nvSpPr>
          <p:spPr bwMode="auto">
            <a:xfrm>
              <a:off x="693" y="2425"/>
              <a:ext cx="62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b="1"/>
                <a:t>корень</a:t>
              </a:r>
            </a:p>
          </p:txBody>
        </p:sp>
        <p:pic>
          <p:nvPicPr>
            <p:cNvPr id="28705" name="Picture 10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6" y="2667"/>
              <a:ext cx="1562" cy="9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</p:pic>
      </p:grp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0" y="549275"/>
            <a:ext cx="8828088" cy="2338388"/>
            <a:chOff x="113" y="1410"/>
            <a:chExt cx="5561" cy="1473"/>
          </a:xfrm>
        </p:grpSpPr>
        <p:sp>
          <p:nvSpPr>
            <p:cNvPr id="28678" name="Line 23"/>
            <p:cNvSpPr>
              <a:spLocks noChangeShapeType="1"/>
            </p:cNvSpPr>
            <p:nvPr/>
          </p:nvSpPr>
          <p:spPr bwMode="auto">
            <a:xfrm flipH="1">
              <a:off x="2971" y="1661"/>
              <a:ext cx="526" cy="3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8679" name="Group 13"/>
            <p:cNvGrpSpPr>
              <a:grpSpLocks/>
            </p:cNvGrpSpPr>
            <p:nvPr/>
          </p:nvGrpSpPr>
          <p:grpSpPr bwMode="auto">
            <a:xfrm>
              <a:off x="113" y="1410"/>
              <a:ext cx="5561" cy="1473"/>
              <a:chOff x="113" y="1410"/>
              <a:chExt cx="5561" cy="1473"/>
            </a:xfrm>
          </p:grpSpPr>
          <p:sp>
            <p:nvSpPr>
              <p:cNvPr id="28680" name="Rectangle 6"/>
              <p:cNvSpPr>
                <a:spLocks noChangeArrowheads="1"/>
              </p:cNvSpPr>
              <p:nvPr/>
            </p:nvSpPr>
            <p:spPr bwMode="auto">
              <a:xfrm>
                <a:off x="293" y="1410"/>
                <a:ext cx="1678" cy="2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ru-RU" sz="2200" b="1"/>
                  <a:t>Школа</a:t>
                </a:r>
                <a:r>
                  <a:rPr lang="ru-RU" sz="2200"/>
                  <a:t> (уровень 1)</a:t>
                </a:r>
              </a:p>
            </p:txBody>
          </p:sp>
          <p:sp>
            <p:nvSpPr>
              <p:cNvPr id="28681" name="Rectangle 7"/>
              <p:cNvSpPr>
                <a:spLocks noChangeArrowheads="1"/>
              </p:cNvSpPr>
              <p:nvPr/>
            </p:nvSpPr>
            <p:spPr bwMode="auto">
              <a:xfrm>
                <a:off x="249" y="1979"/>
                <a:ext cx="1608" cy="2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ru-RU" sz="2200" b="1"/>
                  <a:t>Класс</a:t>
                </a:r>
                <a:r>
                  <a:rPr lang="ru-RU" sz="2200"/>
                  <a:t> (уровень 2)</a:t>
                </a:r>
              </a:p>
            </p:txBody>
          </p:sp>
          <p:sp>
            <p:nvSpPr>
              <p:cNvPr id="28682" name="Rectangle 10"/>
              <p:cNvSpPr>
                <a:spLocks noChangeArrowheads="1"/>
              </p:cNvSpPr>
              <p:nvPr/>
            </p:nvSpPr>
            <p:spPr bwMode="auto">
              <a:xfrm>
                <a:off x="113" y="2614"/>
                <a:ext cx="2068" cy="2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ru-RU" sz="2200" b="1"/>
                  <a:t>Параллель</a:t>
                </a:r>
                <a:r>
                  <a:rPr lang="ru-RU" sz="2200"/>
                  <a:t> (уровень 3)</a:t>
                </a:r>
              </a:p>
            </p:txBody>
          </p:sp>
          <p:sp>
            <p:nvSpPr>
              <p:cNvPr id="285711" name="Rectangle 15"/>
              <p:cNvSpPr>
                <a:spLocks noChangeArrowheads="1"/>
              </p:cNvSpPr>
              <p:nvPr/>
            </p:nvSpPr>
            <p:spPr bwMode="auto">
              <a:xfrm>
                <a:off x="2426" y="2614"/>
                <a:ext cx="481" cy="243"/>
              </a:xfrm>
              <a:prstGeom prst="rect">
                <a:avLst/>
              </a:prstGeom>
              <a:solidFill>
                <a:srgbClr val="4B76FF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71842" dir="2700000" algn="ctr" rotWithShape="0">
                  <a:schemeClr val="tx1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sz="2200">
                    <a:solidFill>
                      <a:schemeClr val="bg1"/>
                    </a:solidFill>
                    <a:cs typeface="+mn-cs"/>
                  </a:rPr>
                  <a:t>9А</a:t>
                </a:r>
              </a:p>
            </p:txBody>
          </p:sp>
          <p:sp>
            <p:nvSpPr>
              <p:cNvPr id="285716" name="Rectangle 20"/>
              <p:cNvSpPr>
                <a:spLocks noChangeArrowheads="1"/>
              </p:cNvSpPr>
              <p:nvPr/>
            </p:nvSpPr>
            <p:spPr bwMode="auto">
              <a:xfrm>
                <a:off x="2438" y="2017"/>
                <a:ext cx="993" cy="219"/>
              </a:xfrm>
              <a:prstGeom prst="rect">
                <a:avLst/>
              </a:prstGeom>
              <a:solidFill>
                <a:srgbClr val="99CCFF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71842" dir="2700000" algn="ctr" rotWithShape="0">
                  <a:schemeClr val="tx1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sz="2200">
                    <a:cs typeface="+mn-cs"/>
                  </a:rPr>
                  <a:t>9 класс</a:t>
                </a:r>
              </a:p>
            </p:txBody>
          </p:sp>
          <p:sp>
            <p:nvSpPr>
              <p:cNvPr id="285717" name="Rectangle 21"/>
              <p:cNvSpPr>
                <a:spLocks noChangeArrowheads="1"/>
              </p:cNvSpPr>
              <p:nvPr/>
            </p:nvSpPr>
            <p:spPr bwMode="auto">
              <a:xfrm>
                <a:off x="4604" y="2024"/>
                <a:ext cx="993" cy="219"/>
              </a:xfrm>
              <a:prstGeom prst="rect">
                <a:avLst/>
              </a:prstGeom>
              <a:solidFill>
                <a:srgbClr val="99CCFF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71842" dir="2700000" algn="ctr" rotWithShape="0">
                  <a:schemeClr val="tx1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sz="2200">
                    <a:cs typeface="+mn-cs"/>
                  </a:rPr>
                  <a:t>11 класс</a:t>
                </a:r>
              </a:p>
            </p:txBody>
          </p:sp>
          <p:sp>
            <p:nvSpPr>
              <p:cNvPr id="285718" name="Rectangle 22"/>
              <p:cNvSpPr>
                <a:spLocks noChangeArrowheads="1"/>
              </p:cNvSpPr>
              <p:nvPr/>
            </p:nvSpPr>
            <p:spPr bwMode="auto">
              <a:xfrm>
                <a:off x="3470" y="1434"/>
                <a:ext cx="831" cy="219"/>
              </a:xfrm>
              <a:prstGeom prst="rect">
                <a:avLst/>
              </a:prstGeom>
              <a:solidFill>
                <a:srgbClr val="CCECFF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71842" dir="2700000" algn="ctr" rotWithShape="0">
                  <a:schemeClr val="tx1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sz="2200">
                    <a:cs typeface="+mn-cs"/>
                  </a:rPr>
                  <a:t>Школа 2</a:t>
                </a:r>
              </a:p>
            </p:txBody>
          </p:sp>
          <p:sp>
            <p:nvSpPr>
              <p:cNvPr id="28687" name="Line 24"/>
              <p:cNvSpPr>
                <a:spLocks noChangeShapeType="1"/>
              </p:cNvSpPr>
              <p:nvPr/>
            </p:nvSpPr>
            <p:spPr bwMode="auto">
              <a:xfrm>
                <a:off x="3969" y="1661"/>
                <a:ext cx="1" cy="34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88" name="Line 26"/>
              <p:cNvSpPr>
                <a:spLocks noChangeShapeType="1"/>
              </p:cNvSpPr>
              <p:nvPr/>
            </p:nvSpPr>
            <p:spPr bwMode="auto">
              <a:xfrm>
                <a:off x="3923" y="2251"/>
                <a:ext cx="0" cy="40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89" name="Line 29"/>
              <p:cNvSpPr>
                <a:spLocks noChangeShapeType="1"/>
              </p:cNvSpPr>
              <p:nvPr/>
            </p:nvSpPr>
            <p:spPr bwMode="auto">
              <a:xfrm>
                <a:off x="4241" y="1661"/>
                <a:ext cx="544" cy="36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0" name="Line 38"/>
              <p:cNvSpPr>
                <a:spLocks noChangeShapeType="1"/>
              </p:cNvSpPr>
              <p:nvPr/>
            </p:nvSpPr>
            <p:spPr bwMode="auto">
              <a:xfrm flipH="1">
                <a:off x="2562" y="2296"/>
                <a:ext cx="199" cy="34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1" name="Line 39"/>
              <p:cNvSpPr>
                <a:spLocks noChangeShapeType="1"/>
              </p:cNvSpPr>
              <p:nvPr/>
            </p:nvSpPr>
            <p:spPr bwMode="auto">
              <a:xfrm>
                <a:off x="3152" y="2296"/>
                <a:ext cx="194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2" name="Line 40"/>
              <p:cNvSpPr>
                <a:spLocks noChangeShapeType="1"/>
              </p:cNvSpPr>
              <p:nvPr/>
            </p:nvSpPr>
            <p:spPr bwMode="auto">
              <a:xfrm>
                <a:off x="5057" y="2296"/>
                <a:ext cx="0" cy="32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" name="Rectangle 21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993" cy="219"/>
              </a:xfrm>
              <a:prstGeom prst="rect">
                <a:avLst/>
              </a:prstGeom>
              <a:solidFill>
                <a:srgbClr val="99CCFF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71842" dir="2700000" algn="ctr" rotWithShape="0">
                  <a:schemeClr val="tx1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sz="2200">
                    <a:cs typeface="+mn-cs"/>
                  </a:rPr>
                  <a:t>10 класс</a:t>
                </a:r>
              </a:p>
            </p:txBody>
          </p:sp>
          <p:sp>
            <p:nvSpPr>
              <p:cNvPr id="3" name="Rectangle 15"/>
              <p:cNvSpPr>
                <a:spLocks noChangeArrowheads="1"/>
              </p:cNvSpPr>
              <p:nvPr/>
            </p:nvSpPr>
            <p:spPr bwMode="auto">
              <a:xfrm>
                <a:off x="3016" y="2614"/>
                <a:ext cx="481" cy="243"/>
              </a:xfrm>
              <a:prstGeom prst="rect">
                <a:avLst/>
              </a:prstGeom>
              <a:solidFill>
                <a:srgbClr val="4B76FF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71842" dir="2700000" algn="ctr" rotWithShape="0">
                  <a:schemeClr val="tx1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sz="2200">
                    <a:solidFill>
                      <a:schemeClr val="bg1"/>
                    </a:solidFill>
                    <a:cs typeface="+mn-cs"/>
                  </a:rPr>
                  <a:t>9Б</a:t>
                </a:r>
              </a:p>
            </p:txBody>
          </p:sp>
          <p:sp>
            <p:nvSpPr>
              <p:cNvPr id="28695" name="Line 38"/>
              <p:cNvSpPr>
                <a:spLocks noChangeShapeType="1"/>
              </p:cNvSpPr>
              <p:nvPr/>
            </p:nvSpPr>
            <p:spPr bwMode="auto">
              <a:xfrm flipH="1">
                <a:off x="4513" y="2296"/>
                <a:ext cx="199" cy="34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6" name="Line 39"/>
              <p:cNvSpPr>
                <a:spLocks noChangeShapeType="1"/>
              </p:cNvSpPr>
              <p:nvPr/>
            </p:nvSpPr>
            <p:spPr bwMode="auto">
              <a:xfrm>
                <a:off x="5375" y="2296"/>
                <a:ext cx="194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" name="Rectangle 15"/>
              <p:cNvSpPr>
                <a:spLocks noChangeArrowheads="1"/>
              </p:cNvSpPr>
              <p:nvPr/>
            </p:nvSpPr>
            <p:spPr bwMode="auto">
              <a:xfrm>
                <a:off x="3651" y="2614"/>
                <a:ext cx="481" cy="243"/>
              </a:xfrm>
              <a:prstGeom prst="rect">
                <a:avLst/>
              </a:prstGeom>
              <a:solidFill>
                <a:srgbClr val="4B76FF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71842" dir="2700000" algn="ctr" rotWithShape="0">
                  <a:schemeClr val="tx1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sz="2200">
                    <a:solidFill>
                      <a:schemeClr val="bg1"/>
                    </a:solidFill>
                    <a:cs typeface="+mn-cs"/>
                  </a:rPr>
                  <a:t>10А</a:t>
                </a:r>
              </a:p>
            </p:txBody>
          </p:sp>
          <p:sp>
            <p:nvSpPr>
              <p:cNvPr id="7" name="Rectangle 15"/>
              <p:cNvSpPr>
                <a:spLocks noChangeArrowheads="1"/>
              </p:cNvSpPr>
              <p:nvPr/>
            </p:nvSpPr>
            <p:spPr bwMode="auto">
              <a:xfrm>
                <a:off x="4195" y="2614"/>
                <a:ext cx="481" cy="243"/>
              </a:xfrm>
              <a:prstGeom prst="rect">
                <a:avLst/>
              </a:prstGeom>
              <a:solidFill>
                <a:srgbClr val="4B76FF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71842" dir="2700000" algn="ctr" rotWithShape="0">
                  <a:schemeClr val="tx1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sz="2200">
                    <a:solidFill>
                      <a:schemeClr val="bg1"/>
                    </a:solidFill>
                    <a:cs typeface="+mn-cs"/>
                  </a:rPr>
                  <a:t>11А</a:t>
                </a:r>
              </a:p>
            </p:txBody>
          </p:sp>
          <p:sp>
            <p:nvSpPr>
              <p:cNvPr id="8" name="Rectangle 15"/>
              <p:cNvSpPr>
                <a:spLocks noChangeArrowheads="1"/>
              </p:cNvSpPr>
              <p:nvPr/>
            </p:nvSpPr>
            <p:spPr bwMode="auto">
              <a:xfrm>
                <a:off x="4694" y="2614"/>
                <a:ext cx="481" cy="243"/>
              </a:xfrm>
              <a:prstGeom prst="rect">
                <a:avLst/>
              </a:prstGeom>
              <a:solidFill>
                <a:srgbClr val="4B76FF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71842" dir="2700000" algn="ctr" rotWithShape="0">
                  <a:schemeClr val="tx1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sz="2200">
                    <a:solidFill>
                      <a:schemeClr val="bg1"/>
                    </a:solidFill>
                    <a:cs typeface="+mn-cs"/>
                  </a:rPr>
                  <a:t>11Б</a:t>
                </a:r>
              </a:p>
            </p:txBody>
          </p:sp>
          <p:sp>
            <p:nvSpPr>
              <p:cNvPr id="9" name="Rectangle 15"/>
              <p:cNvSpPr>
                <a:spLocks noChangeArrowheads="1"/>
              </p:cNvSpPr>
              <p:nvPr/>
            </p:nvSpPr>
            <p:spPr bwMode="auto">
              <a:xfrm>
                <a:off x="5193" y="2614"/>
                <a:ext cx="481" cy="243"/>
              </a:xfrm>
              <a:prstGeom prst="rect">
                <a:avLst/>
              </a:prstGeom>
              <a:solidFill>
                <a:srgbClr val="4B76FF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71842" dir="2700000" algn="ctr" rotWithShape="0">
                  <a:schemeClr val="tx1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sz="2200">
                    <a:solidFill>
                      <a:schemeClr val="bg1"/>
                    </a:solidFill>
                    <a:cs typeface="+mn-cs"/>
                  </a:rPr>
                  <a:t>9 Б</a:t>
                </a:r>
              </a:p>
            </p:txBody>
          </p:sp>
          <p:sp>
            <p:nvSpPr>
              <p:cNvPr id="28701" name="Line 35"/>
              <p:cNvSpPr>
                <a:spLocks noChangeShapeType="1"/>
              </p:cNvSpPr>
              <p:nvPr/>
            </p:nvSpPr>
            <p:spPr bwMode="auto">
              <a:xfrm flipH="1">
                <a:off x="1882" y="1570"/>
                <a:ext cx="1497" cy="0"/>
              </a:xfrm>
              <a:prstGeom prst="line">
                <a:avLst/>
              </a:prstGeom>
              <a:noFill/>
              <a:ln w="38100">
                <a:pattFill prst="pct80">
                  <a:fgClr>
                    <a:schemeClr val="accent2"/>
                  </a:fgClr>
                  <a:bgClr>
                    <a:srgbClr val="FFFFFF"/>
                  </a:bgClr>
                </a:pattFill>
                <a:round/>
                <a:headEnd type="diamond" w="med" len="med"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02" name="Line 36"/>
              <p:cNvSpPr>
                <a:spLocks noChangeShapeType="1"/>
              </p:cNvSpPr>
              <p:nvPr/>
            </p:nvSpPr>
            <p:spPr bwMode="auto">
              <a:xfrm flipH="1" flipV="1">
                <a:off x="1791" y="2160"/>
                <a:ext cx="636" cy="0"/>
              </a:xfrm>
              <a:prstGeom prst="line">
                <a:avLst/>
              </a:prstGeom>
              <a:noFill/>
              <a:ln w="38100">
                <a:pattFill prst="pct80">
                  <a:fgClr>
                    <a:schemeClr val="accent2"/>
                  </a:fgClr>
                  <a:bgClr>
                    <a:srgbClr val="FFFFFF"/>
                  </a:bgClr>
                </a:pattFill>
                <a:round/>
                <a:headEnd type="diamond" w="med" len="med"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03" name="Line 37"/>
              <p:cNvSpPr>
                <a:spLocks noChangeShapeType="1"/>
              </p:cNvSpPr>
              <p:nvPr/>
            </p:nvSpPr>
            <p:spPr bwMode="auto">
              <a:xfrm flipH="1">
                <a:off x="2109" y="2750"/>
                <a:ext cx="318" cy="0"/>
              </a:xfrm>
              <a:prstGeom prst="line">
                <a:avLst/>
              </a:prstGeom>
              <a:noFill/>
              <a:ln w="38100">
                <a:pattFill prst="pct80">
                  <a:fgClr>
                    <a:schemeClr val="accent2"/>
                  </a:fgClr>
                  <a:bgClr>
                    <a:srgbClr val="FFFFFF"/>
                  </a:bgClr>
                </a:pattFill>
                <a:round/>
                <a:headEnd type="diamond" w="med" len="med"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pic>
        <p:nvPicPr>
          <p:cNvPr id="106535" name="Picture 3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6100" y="3716338"/>
            <a:ext cx="3962400" cy="3040062"/>
          </a:xfrm>
          <a:prstGeom prst="rect">
            <a:avLst/>
          </a:prstGeom>
          <a:gradFill rotWithShape="1">
            <a:gsLst>
              <a:gs pos="0">
                <a:srgbClr val="71E8F5">
                  <a:alpha val="46001"/>
                </a:srgbClr>
              </a:gs>
              <a:gs pos="100000">
                <a:srgbClr val="A0F0F8">
                  <a:alpha val="12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sp>
        <p:nvSpPr>
          <p:cNvPr id="106536" name="Rectangle 40"/>
          <p:cNvSpPr>
            <a:spLocks noChangeArrowheads="1"/>
          </p:cNvSpPr>
          <p:nvPr/>
        </p:nvSpPr>
        <p:spPr bwMode="auto">
          <a:xfrm>
            <a:off x="5076825" y="3284538"/>
            <a:ext cx="2687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chemeClr val="accent2"/>
                </a:solidFill>
              </a:rPr>
              <a:t>Генеалогическое дерево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5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5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5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06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6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6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6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1" grpId="0" build="allAtOnce"/>
      <p:bldP spid="1065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Group 27"/>
          <p:cNvGrpSpPr>
            <a:grpSpLocks/>
          </p:cNvGrpSpPr>
          <p:nvPr/>
        </p:nvGrpSpPr>
        <p:grpSpPr bwMode="auto">
          <a:xfrm>
            <a:off x="1714500" y="2714625"/>
            <a:ext cx="6072188" cy="3714750"/>
            <a:chOff x="4500" y="12959"/>
            <a:chExt cx="2520" cy="1620"/>
          </a:xfrm>
        </p:grpSpPr>
        <p:sp>
          <p:nvSpPr>
            <p:cNvPr id="30723" name="Rectangle 28"/>
            <p:cNvSpPr>
              <a:spLocks noChangeArrowheads="1"/>
            </p:cNvSpPr>
            <p:nvPr/>
          </p:nvSpPr>
          <p:spPr bwMode="auto">
            <a:xfrm>
              <a:off x="5040" y="12959"/>
              <a:ext cx="10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30724" name="Rectangle 29"/>
            <p:cNvSpPr>
              <a:spLocks noChangeArrowheads="1"/>
            </p:cNvSpPr>
            <p:nvPr/>
          </p:nvSpPr>
          <p:spPr bwMode="auto">
            <a:xfrm>
              <a:off x="4500" y="13499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30725" name="Rectangle 30"/>
            <p:cNvSpPr>
              <a:spLocks noChangeArrowheads="1"/>
            </p:cNvSpPr>
            <p:nvPr/>
          </p:nvSpPr>
          <p:spPr bwMode="auto">
            <a:xfrm>
              <a:off x="5400" y="13499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30726" name="Rectangle 31"/>
            <p:cNvSpPr>
              <a:spLocks noChangeArrowheads="1"/>
            </p:cNvSpPr>
            <p:nvPr/>
          </p:nvSpPr>
          <p:spPr bwMode="auto">
            <a:xfrm>
              <a:off x="6300" y="13499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30727" name="Line 32"/>
            <p:cNvSpPr>
              <a:spLocks noChangeShapeType="1"/>
            </p:cNvSpPr>
            <p:nvPr/>
          </p:nvSpPr>
          <p:spPr bwMode="auto">
            <a:xfrm>
              <a:off x="5580" y="13319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28" name="Line 33"/>
            <p:cNvSpPr>
              <a:spLocks noChangeShapeType="1"/>
            </p:cNvSpPr>
            <p:nvPr/>
          </p:nvSpPr>
          <p:spPr bwMode="auto">
            <a:xfrm flipH="1">
              <a:off x="5040" y="13319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29" name="Line 34"/>
            <p:cNvSpPr>
              <a:spLocks noChangeShapeType="1"/>
            </p:cNvSpPr>
            <p:nvPr/>
          </p:nvSpPr>
          <p:spPr bwMode="auto">
            <a:xfrm>
              <a:off x="5940" y="13319"/>
              <a:ext cx="54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0" name="Rectangle 35"/>
            <p:cNvSpPr>
              <a:spLocks noChangeArrowheads="1"/>
            </p:cNvSpPr>
            <p:nvPr/>
          </p:nvSpPr>
          <p:spPr bwMode="auto">
            <a:xfrm>
              <a:off x="4500" y="14219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30731" name="Rectangle 36"/>
            <p:cNvSpPr>
              <a:spLocks noChangeArrowheads="1"/>
            </p:cNvSpPr>
            <p:nvPr/>
          </p:nvSpPr>
          <p:spPr bwMode="auto">
            <a:xfrm>
              <a:off x="5400" y="14219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30732" name="Rectangle 37"/>
            <p:cNvSpPr>
              <a:spLocks noChangeArrowheads="1"/>
            </p:cNvSpPr>
            <p:nvPr/>
          </p:nvSpPr>
          <p:spPr bwMode="auto">
            <a:xfrm>
              <a:off x="6300" y="14219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30733" name="Line 38"/>
            <p:cNvSpPr>
              <a:spLocks noChangeShapeType="1"/>
            </p:cNvSpPr>
            <p:nvPr/>
          </p:nvSpPr>
          <p:spPr bwMode="auto">
            <a:xfrm>
              <a:off x="4860" y="13859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4" name="Line 39"/>
            <p:cNvSpPr>
              <a:spLocks noChangeShapeType="1"/>
            </p:cNvSpPr>
            <p:nvPr/>
          </p:nvSpPr>
          <p:spPr bwMode="auto">
            <a:xfrm>
              <a:off x="4860" y="13859"/>
              <a:ext cx="90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5" name="Line 40"/>
            <p:cNvSpPr>
              <a:spLocks noChangeShapeType="1"/>
            </p:cNvSpPr>
            <p:nvPr/>
          </p:nvSpPr>
          <p:spPr bwMode="auto">
            <a:xfrm>
              <a:off x="5940" y="13859"/>
              <a:ext cx="5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6" name="Line 41"/>
            <p:cNvSpPr>
              <a:spLocks noChangeShapeType="1"/>
            </p:cNvSpPr>
            <p:nvPr/>
          </p:nvSpPr>
          <p:spPr bwMode="auto">
            <a:xfrm>
              <a:off x="6840" y="13859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7" name="Line 42"/>
            <p:cNvSpPr>
              <a:spLocks noChangeShapeType="1"/>
            </p:cNvSpPr>
            <p:nvPr/>
          </p:nvSpPr>
          <p:spPr bwMode="auto">
            <a:xfrm flipH="1">
              <a:off x="5940" y="13859"/>
              <a:ext cx="72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8" name="Line 43"/>
            <p:cNvSpPr>
              <a:spLocks noChangeShapeType="1"/>
            </p:cNvSpPr>
            <p:nvPr/>
          </p:nvSpPr>
          <p:spPr bwMode="auto">
            <a:xfrm flipH="1">
              <a:off x="4860" y="13859"/>
              <a:ext cx="14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22" name="Прямоугольник 50"/>
          <p:cNvSpPr>
            <a:spLocks noChangeArrowheads="1"/>
          </p:cNvSpPr>
          <p:nvPr/>
        </p:nvSpPr>
        <p:spPr bwMode="auto">
          <a:xfrm>
            <a:off x="785813" y="1285875"/>
            <a:ext cx="4657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СЕТЕВАЯ  МОДЕЛЬ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91" name="Rectangle 23"/>
          <p:cNvSpPr>
            <a:spLocks noChangeArrowheads="1"/>
          </p:cNvSpPr>
          <p:nvPr/>
        </p:nvSpPr>
        <p:spPr bwMode="auto">
          <a:xfrm>
            <a:off x="250825" y="260350"/>
            <a:ext cx="85693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accent2"/>
                </a:solidFill>
                <a:hlinkClick r:id="rId2" action="ppaction://hlinksldjump"/>
              </a:rPr>
              <a:t>Сетевая модель </a:t>
            </a:r>
            <a:r>
              <a:rPr lang="ru-RU" sz="2800"/>
              <a:t>– это набор узлов, в которых каждый может быть связан с каждым (схема дорог)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411413" y="1341438"/>
            <a:ext cx="3609975" cy="1749425"/>
            <a:chOff x="1297" y="1222"/>
            <a:chExt cx="2977" cy="1443"/>
          </a:xfrm>
        </p:grpSpPr>
        <p:grpSp>
          <p:nvGrpSpPr>
            <p:cNvPr id="31786" name="Group 11"/>
            <p:cNvGrpSpPr>
              <a:grpSpLocks/>
            </p:cNvGrpSpPr>
            <p:nvPr/>
          </p:nvGrpSpPr>
          <p:grpSpPr bwMode="auto">
            <a:xfrm>
              <a:off x="1297" y="1725"/>
              <a:ext cx="2977" cy="437"/>
              <a:chOff x="1131" y="1707"/>
              <a:chExt cx="2977" cy="437"/>
            </a:xfrm>
          </p:grpSpPr>
          <p:sp>
            <p:nvSpPr>
              <p:cNvPr id="14367" name="Oval 7"/>
              <p:cNvSpPr>
                <a:spLocks noChangeArrowheads="1"/>
              </p:cNvSpPr>
              <p:nvPr/>
            </p:nvSpPr>
            <p:spPr bwMode="auto">
              <a:xfrm>
                <a:off x="3671" y="1707"/>
                <a:ext cx="437" cy="437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Б</a:t>
                </a:r>
              </a:p>
            </p:txBody>
          </p:sp>
          <p:sp>
            <p:nvSpPr>
              <p:cNvPr id="14368" name="Oval 8"/>
              <p:cNvSpPr>
                <a:spLocks noChangeArrowheads="1"/>
              </p:cNvSpPr>
              <p:nvPr/>
            </p:nvSpPr>
            <p:spPr bwMode="auto">
              <a:xfrm>
                <a:off x="1131" y="1707"/>
                <a:ext cx="437" cy="437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b="1" dirty="0">
                    <a:cs typeface="+mn-cs"/>
                  </a:rPr>
                  <a:t>Г</a:t>
                </a:r>
              </a:p>
            </p:txBody>
          </p:sp>
        </p:grpSp>
        <p:grpSp>
          <p:nvGrpSpPr>
            <p:cNvPr id="31787" name="Group 10"/>
            <p:cNvGrpSpPr>
              <a:grpSpLocks/>
            </p:cNvGrpSpPr>
            <p:nvPr/>
          </p:nvGrpSpPr>
          <p:grpSpPr bwMode="auto">
            <a:xfrm>
              <a:off x="2566" y="1222"/>
              <a:ext cx="438" cy="1443"/>
              <a:chOff x="2380" y="1263"/>
              <a:chExt cx="438" cy="1443"/>
            </a:xfrm>
          </p:grpSpPr>
          <p:sp>
            <p:nvSpPr>
              <p:cNvPr id="14365" name="Oval 6"/>
              <p:cNvSpPr>
                <a:spLocks noChangeArrowheads="1"/>
              </p:cNvSpPr>
              <p:nvPr/>
            </p:nvSpPr>
            <p:spPr bwMode="auto">
              <a:xfrm>
                <a:off x="2380" y="1263"/>
                <a:ext cx="437" cy="437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А</a:t>
                </a:r>
              </a:p>
            </p:txBody>
          </p:sp>
          <p:sp>
            <p:nvSpPr>
              <p:cNvPr id="14366" name="Oval 9"/>
              <p:cNvSpPr>
                <a:spLocks noChangeArrowheads="1"/>
              </p:cNvSpPr>
              <p:nvPr/>
            </p:nvSpPr>
            <p:spPr bwMode="auto">
              <a:xfrm>
                <a:off x="2381" y="2269"/>
                <a:ext cx="437" cy="437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В</a:t>
                </a:r>
              </a:p>
            </p:txBody>
          </p:sp>
        </p:grpSp>
        <p:sp>
          <p:nvSpPr>
            <p:cNvPr id="31788" name="Line 12"/>
            <p:cNvSpPr>
              <a:spLocks noChangeShapeType="1"/>
            </p:cNvSpPr>
            <p:nvPr/>
          </p:nvSpPr>
          <p:spPr bwMode="auto">
            <a:xfrm flipV="1">
              <a:off x="1707" y="1520"/>
              <a:ext cx="861" cy="3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89" name="Line 13"/>
            <p:cNvSpPr>
              <a:spLocks noChangeShapeType="1"/>
            </p:cNvSpPr>
            <p:nvPr/>
          </p:nvSpPr>
          <p:spPr bwMode="auto">
            <a:xfrm>
              <a:off x="1711" y="2031"/>
              <a:ext cx="869" cy="38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90" name="Line 14"/>
            <p:cNvSpPr>
              <a:spLocks noChangeShapeType="1"/>
            </p:cNvSpPr>
            <p:nvPr/>
          </p:nvSpPr>
          <p:spPr bwMode="auto">
            <a:xfrm>
              <a:off x="1739" y="1951"/>
              <a:ext cx="2093" cy="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91" name="Line 17"/>
            <p:cNvSpPr>
              <a:spLocks noChangeShapeType="1"/>
            </p:cNvSpPr>
            <p:nvPr/>
          </p:nvSpPr>
          <p:spPr bwMode="auto">
            <a:xfrm flipH="1" flipV="1">
              <a:off x="2784" y="1660"/>
              <a:ext cx="3" cy="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92" name="Line 18"/>
            <p:cNvSpPr>
              <a:spLocks noChangeShapeType="1"/>
            </p:cNvSpPr>
            <p:nvPr/>
          </p:nvSpPr>
          <p:spPr bwMode="auto">
            <a:xfrm flipV="1">
              <a:off x="2999" y="2088"/>
              <a:ext cx="897" cy="3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93" name="Line 19"/>
            <p:cNvSpPr>
              <a:spLocks noChangeShapeType="1"/>
            </p:cNvSpPr>
            <p:nvPr/>
          </p:nvSpPr>
          <p:spPr bwMode="auto">
            <a:xfrm flipH="1" flipV="1">
              <a:off x="2984" y="1532"/>
              <a:ext cx="863" cy="32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747" name="Text Box 41"/>
          <p:cNvSpPr txBox="1">
            <a:spLocks noChangeArrowheads="1"/>
          </p:cNvSpPr>
          <p:nvPr/>
        </p:nvSpPr>
        <p:spPr bwMode="auto">
          <a:xfrm>
            <a:off x="8675688" y="188913"/>
            <a:ext cx="468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15</a:t>
            </a:r>
          </a:p>
        </p:txBody>
      </p:sp>
      <p:sp>
        <p:nvSpPr>
          <p:cNvPr id="84013" name="Text Box 45"/>
          <p:cNvSpPr txBox="1">
            <a:spLocks noChangeArrowheads="1"/>
          </p:cNvSpPr>
          <p:nvPr/>
        </p:nvSpPr>
        <p:spPr bwMode="auto">
          <a:xfrm>
            <a:off x="611188" y="3500438"/>
            <a:ext cx="7993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  <a:cs typeface="+mn-cs"/>
              </a:rPr>
              <a:t>Пример: посещение учащимися одной группы спортивных секций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cs typeface="+mn-cs"/>
              </a:rPr>
              <a:t> </a:t>
            </a:r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1116013" y="4292600"/>
            <a:ext cx="7272337" cy="1800225"/>
            <a:chOff x="1728" y="10224"/>
            <a:chExt cx="6480" cy="1728"/>
          </a:xfrm>
        </p:grpSpPr>
        <p:grpSp>
          <p:nvGrpSpPr>
            <p:cNvPr id="31750" name="Group 47"/>
            <p:cNvGrpSpPr>
              <a:grpSpLocks/>
            </p:cNvGrpSpPr>
            <p:nvPr/>
          </p:nvGrpSpPr>
          <p:grpSpPr bwMode="auto">
            <a:xfrm>
              <a:off x="2016" y="10656"/>
              <a:ext cx="5616" cy="864"/>
              <a:chOff x="2016" y="10656"/>
              <a:chExt cx="5616" cy="864"/>
            </a:xfrm>
          </p:grpSpPr>
          <p:grpSp>
            <p:nvGrpSpPr>
              <p:cNvPr id="31759" name="Group 48"/>
              <p:cNvGrpSpPr>
                <a:grpSpLocks/>
              </p:cNvGrpSpPr>
              <p:nvPr/>
            </p:nvGrpSpPr>
            <p:grpSpPr bwMode="auto">
              <a:xfrm>
                <a:off x="2016" y="10656"/>
                <a:ext cx="1440" cy="864"/>
                <a:chOff x="2016" y="10656"/>
                <a:chExt cx="1440" cy="864"/>
              </a:xfrm>
            </p:grpSpPr>
            <p:sp>
              <p:nvSpPr>
                <p:cNvPr id="31783" name="Line 49"/>
                <p:cNvSpPr>
                  <a:spLocks noChangeShapeType="1"/>
                </p:cNvSpPr>
                <p:nvPr/>
              </p:nvSpPr>
              <p:spPr bwMode="auto">
                <a:xfrm>
                  <a:off x="3456" y="1065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84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2016" y="10944"/>
                  <a:ext cx="144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85" name="Line 51"/>
                <p:cNvSpPr>
                  <a:spLocks noChangeShapeType="1"/>
                </p:cNvSpPr>
                <p:nvPr/>
              </p:nvSpPr>
              <p:spPr bwMode="auto">
                <a:xfrm>
                  <a:off x="2016" y="10944"/>
                  <a:ext cx="0" cy="57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 type="arrow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1760" name="Group 52"/>
              <p:cNvGrpSpPr>
                <a:grpSpLocks/>
              </p:cNvGrpSpPr>
              <p:nvPr/>
            </p:nvGrpSpPr>
            <p:grpSpPr bwMode="auto">
              <a:xfrm>
                <a:off x="5904" y="10656"/>
                <a:ext cx="1152" cy="864"/>
                <a:chOff x="5904" y="10656"/>
                <a:chExt cx="1152" cy="864"/>
              </a:xfrm>
            </p:grpSpPr>
            <p:sp>
              <p:nvSpPr>
                <p:cNvPr id="31780" name="Line 53"/>
                <p:cNvSpPr>
                  <a:spLocks noChangeShapeType="1"/>
                </p:cNvSpPr>
                <p:nvPr/>
              </p:nvSpPr>
              <p:spPr bwMode="auto">
                <a:xfrm>
                  <a:off x="5904" y="1065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81" name="Line 54"/>
                <p:cNvSpPr>
                  <a:spLocks noChangeShapeType="1"/>
                </p:cNvSpPr>
                <p:nvPr/>
              </p:nvSpPr>
              <p:spPr bwMode="auto">
                <a:xfrm>
                  <a:off x="5904" y="10944"/>
                  <a:ext cx="1152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82" name="Line 55"/>
                <p:cNvSpPr>
                  <a:spLocks noChangeShapeType="1"/>
                </p:cNvSpPr>
                <p:nvPr/>
              </p:nvSpPr>
              <p:spPr bwMode="auto">
                <a:xfrm>
                  <a:off x="7056" y="10944"/>
                  <a:ext cx="0" cy="57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 type="arrow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1761" name="Group 56"/>
              <p:cNvGrpSpPr>
                <a:grpSpLocks/>
              </p:cNvGrpSpPr>
              <p:nvPr/>
            </p:nvGrpSpPr>
            <p:grpSpPr bwMode="auto">
              <a:xfrm>
                <a:off x="4176" y="10656"/>
                <a:ext cx="3168" cy="864"/>
                <a:chOff x="4176" y="10656"/>
                <a:chExt cx="3168" cy="864"/>
              </a:xfrm>
            </p:grpSpPr>
            <p:sp>
              <p:nvSpPr>
                <p:cNvPr id="31777" name="Line 57"/>
                <p:cNvSpPr>
                  <a:spLocks noChangeShapeType="1"/>
                </p:cNvSpPr>
                <p:nvPr/>
              </p:nvSpPr>
              <p:spPr bwMode="auto">
                <a:xfrm>
                  <a:off x="4176" y="10656"/>
                  <a:ext cx="0" cy="72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78" name="Line 58"/>
                <p:cNvSpPr>
                  <a:spLocks noChangeShapeType="1"/>
                </p:cNvSpPr>
                <p:nvPr/>
              </p:nvSpPr>
              <p:spPr bwMode="auto">
                <a:xfrm>
                  <a:off x="4176" y="11376"/>
                  <a:ext cx="3168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79" name="Line 59"/>
                <p:cNvSpPr>
                  <a:spLocks noChangeShapeType="1"/>
                </p:cNvSpPr>
                <p:nvPr/>
              </p:nvSpPr>
              <p:spPr bwMode="auto">
                <a:xfrm>
                  <a:off x="7344" y="1137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 type="arrow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1762" name="Line 60"/>
              <p:cNvSpPr>
                <a:spLocks noChangeShapeType="1"/>
              </p:cNvSpPr>
              <p:nvPr/>
            </p:nvSpPr>
            <p:spPr bwMode="auto">
              <a:xfrm>
                <a:off x="2304" y="10656"/>
                <a:ext cx="0" cy="86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1763" name="Group 61"/>
              <p:cNvGrpSpPr>
                <a:grpSpLocks/>
              </p:cNvGrpSpPr>
              <p:nvPr/>
            </p:nvGrpSpPr>
            <p:grpSpPr bwMode="auto">
              <a:xfrm>
                <a:off x="2448" y="10656"/>
                <a:ext cx="3024" cy="864"/>
                <a:chOff x="2448" y="10656"/>
                <a:chExt cx="3024" cy="864"/>
              </a:xfrm>
            </p:grpSpPr>
            <p:sp>
              <p:nvSpPr>
                <p:cNvPr id="31774" name="Line 62"/>
                <p:cNvSpPr>
                  <a:spLocks noChangeShapeType="1"/>
                </p:cNvSpPr>
                <p:nvPr/>
              </p:nvSpPr>
              <p:spPr bwMode="auto">
                <a:xfrm>
                  <a:off x="2448" y="10656"/>
                  <a:ext cx="0" cy="43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75" name="Line 63"/>
                <p:cNvSpPr>
                  <a:spLocks noChangeShapeType="1"/>
                </p:cNvSpPr>
                <p:nvPr/>
              </p:nvSpPr>
              <p:spPr bwMode="auto">
                <a:xfrm>
                  <a:off x="2448" y="11088"/>
                  <a:ext cx="302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76" name="Line 64"/>
                <p:cNvSpPr>
                  <a:spLocks noChangeShapeType="1"/>
                </p:cNvSpPr>
                <p:nvPr/>
              </p:nvSpPr>
              <p:spPr bwMode="auto">
                <a:xfrm>
                  <a:off x="5472" y="11088"/>
                  <a:ext cx="0" cy="43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 type="arrow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1764" name="Line 65"/>
              <p:cNvSpPr>
                <a:spLocks noChangeShapeType="1"/>
              </p:cNvSpPr>
              <p:nvPr/>
            </p:nvSpPr>
            <p:spPr bwMode="auto">
              <a:xfrm>
                <a:off x="7632" y="10656"/>
                <a:ext cx="0" cy="86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1765" name="Group 66"/>
              <p:cNvGrpSpPr>
                <a:grpSpLocks/>
              </p:cNvGrpSpPr>
              <p:nvPr/>
            </p:nvGrpSpPr>
            <p:grpSpPr bwMode="auto">
              <a:xfrm>
                <a:off x="2592" y="10656"/>
                <a:ext cx="2448" cy="864"/>
                <a:chOff x="2592" y="10656"/>
                <a:chExt cx="2448" cy="864"/>
              </a:xfrm>
            </p:grpSpPr>
            <p:sp>
              <p:nvSpPr>
                <p:cNvPr id="31771" name="Line 67"/>
                <p:cNvSpPr>
                  <a:spLocks noChangeShapeType="1"/>
                </p:cNvSpPr>
                <p:nvPr/>
              </p:nvSpPr>
              <p:spPr bwMode="auto">
                <a:xfrm>
                  <a:off x="5040" y="10656"/>
                  <a:ext cx="0" cy="57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72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2592" y="11232"/>
                  <a:ext cx="2448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73" name="Line 69"/>
                <p:cNvSpPr>
                  <a:spLocks noChangeShapeType="1"/>
                </p:cNvSpPr>
                <p:nvPr/>
              </p:nvSpPr>
              <p:spPr bwMode="auto">
                <a:xfrm>
                  <a:off x="2592" y="11232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 type="arrow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1766" name="Line 70"/>
              <p:cNvSpPr>
                <a:spLocks noChangeShapeType="1"/>
              </p:cNvSpPr>
              <p:nvPr/>
            </p:nvSpPr>
            <p:spPr bwMode="auto">
              <a:xfrm>
                <a:off x="3888" y="10656"/>
                <a:ext cx="0" cy="86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1767" name="Group 71"/>
              <p:cNvGrpSpPr>
                <a:grpSpLocks/>
              </p:cNvGrpSpPr>
              <p:nvPr/>
            </p:nvGrpSpPr>
            <p:grpSpPr bwMode="auto">
              <a:xfrm>
                <a:off x="6048" y="10656"/>
                <a:ext cx="720" cy="864"/>
                <a:chOff x="6048" y="10656"/>
                <a:chExt cx="720" cy="864"/>
              </a:xfrm>
            </p:grpSpPr>
            <p:sp>
              <p:nvSpPr>
                <p:cNvPr id="31768" name="Line 72"/>
                <p:cNvSpPr>
                  <a:spLocks noChangeShapeType="1"/>
                </p:cNvSpPr>
                <p:nvPr/>
              </p:nvSpPr>
              <p:spPr bwMode="auto">
                <a:xfrm>
                  <a:off x="6768" y="10656"/>
                  <a:ext cx="0" cy="43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69" name="Line 73"/>
                <p:cNvSpPr>
                  <a:spLocks noChangeShapeType="1"/>
                </p:cNvSpPr>
                <p:nvPr/>
              </p:nvSpPr>
              <p:spPr bwMode="auto">
                <a:xfrm flipH="1">
                  <a:off x="6048" y="11088"/>
                  <a:ext cx="72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70" name="Line 74"/>
                <p:cNvSpPr>
                  <a:spLocks noChangeShapeType="1"/>
                </p:cNvSpPr>
                <p:nvPr/>
              </p:nvSpPr>
              <p:spPr bwMode="auto">
                <a:xfrm>
                  <a:off x="6048" y="11088"/>
                  <a:ext cx="0" cy="43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 type="arrow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31751" name="Rectangle 75"/>
            <p:cNvSpPr>
              <a:spLocks noChangeArrowheads="1"/>
            </p:cNvSpPr>
            <p:nvPr/>
          </p:nvSpPr>
          <p:spPr bwMode="auto">
            <a:xfrm>
              <a:off x="1728" y="10224"/>
              <a:ext cx="1008" cy="43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/>
                <a:t>Иванов</a:t>
              </a:r>
            </a:p>
          </p:txBody>
        </p:sp>
        <p:sp>
          <p:nvSpPr>
            <p:cNvPr id="31752" name="Rectangle 76"/>
            <p:cNvSpPr>
              <a:spLocks noChangeArrowheads="1"/>
            </p:cNvSpPr>
            <p:nvPr/>
          </p:nvSpPr>
          <p:spPr bwMode="auto">
            <a:xfrm>
              <a:off x="3312" y="10224"/>
              <a:ext cx="1008" cy="43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/>
                <a:t>Петров</a:t>
              </a:r>
            </a:p>
          </p:txBody>
        </p:sp>
        <p:sp>
          <p:nvSpPr>
            <p:cNvPr id="31753" name="Rectangle 77"/>
            <p:cNvSpPr>
              <a:spLocks noChangeArrowheads="1"/>
            </p:cNvSpPr>
            <p:nvPr/>
          </p:nvSpPr>
          <p:spPr bwMode="auto">
            <a:xfrm>
              <a:off x="4896" y="10224"/>
              <a:ext cx="1152" cy="43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/>
                <a:t>Сидоров</a:t>
              </a:r>
            </a:p>
          </p:txBody>
        </p:sp>
        <p:sp>
          <p:nvSpPr>
            <p:cNvPr id="31754" name="Rectangle 78"/>
            <p:cNvSpPr>
              <a:spLocks noChangeArrowheads="1"/>
            </p:cNvSpPr>
            <p:nvPr/>
          </p:nvSpPr>
          <p:spPr bwMode="auto">
            <a:xfrm>
              <a:off x="6624" y="10224"/>
              <a:ext cx="1152" cy="43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/>
                <a:t>Кузнецов</a:t>
              </a:r>
            </a:p>
          </p:txBody>
        </p:sp>
        <p:sp>
          <p:nvSpPr>
            <p:cNvPr id="31755" name="Rectangle 79"/>
            <p:cNvSpPr>
              <a:spLocks noChangeArrowheads="1"/>
            </p:cNvSpPr>
            <p:nvPr/>
          </p:nvSpPr>
          <p:spPr bwMode="auto">
            <a:xfrm>
              <a:off x="1728" y="11520"/>
              <a:ext cx="1008" cy="43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 b="1"/>
                <a:t>хоккей</a:t>
              </a:r>
            </a:p>
          </p:txBody>
        </p:sp>
        <p:sp>
          <p:nvSpPr>
            <p:cNvPr id="31756" name="Rectangle 80"/>
            <p:cNvSpPr>
              <a:spLocks noChangeArrowheads="1"/>
            </p:cNvSpPr>
            <p:nvPr/>
          </p:nvSpPr>
          <p:spPr bwMode="auto">
            <a:xfrm>
              <a:off x="3312" y="11520"/>
              <a:ext cx="1296" cy="43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 b="1"/>
                <a:t>плавание</a:t>
              </a:r>
            </a:p>
          </p:txBody>
        </p:sp>
        <p:sp>
          <p:nvSpPr>
            <p:cNvPr id="31757" name="Rectangle 81"/>
            <p:cNvSpPr>
              <a:spLocks noChangeArrowheads="1"/>
            </p:cNvSpPr>
            <p:nvPr/>
          </p:nvSpPr>
          <p:spPr bwMode="auto">
            <a:xfrm>
              <a:off x="5040" y="11520"/>
              <a:ext cx="1152" cy="43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 b="1"/>
                <a:t>лыжи</a:t>
              </a:r>
            </a:p>
          </p:txBody>
        </p:sp>
        <p:sp>
          <p:nvSpPr>
            <p:cNvPr id="31758" name="Rectangle 82"/>
            <p:cNvSpPr>
              <a:spLocks noChangeArrowheads="1"/>
            </p:cNvSpPr>
            <p:nvPr/>
          </p:nvSpPr>
          <p:spPr bwMode="auto">
            <a:xfrm>
              <a:off x="6768" y="11520"/>
              <a:ext cx="1440" cy="43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 b="1"/>
                <a:t>футбол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3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4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91" grpId="0"/>
      <p:bldP spid="840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87" name="Rectangle 43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522288"/>
          </a:xfrm>
        </p:spPr>
        <p:txBody>
          <a:bodyPr/>
          <a:lstStyle/>
          <a:p>
            <a:r>
              <a:rPr lang="ru-RU" smtClean="0">
                <a:hlinkClick r:id="rId2" action="ppaction://hlinksldjump"/>
              </a:rPr>
              <a:t>Сеть Интернет</a:t>
            </a:r>
            <a:endParaRPr lang="ru-RU" smtClean="0"/>
          </a:p>
        </p:txBody>
      </p:sp>
      <p:pic>
        <p:nvPicPr>
          <p:cNvPr id="108588" name="Picture 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1143000"/>
            <a:ext cx="7215187" cy="509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8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8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8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8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57438" y="2714625"/>
            <a:ext cx="500062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СПАСИБО ЗА УРОК!</a:t>
            </a:r>
            <a:endParaRPr lang="ru-RU" sz="3600" b="1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БАЗЫ ДАННЫХ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65400"/>
            <a:ext cx="7693025" cy="3521075"/>
          </a:xfrm>
        </p:spPr>
        <p:txBody>
          <a:bodyPr/>
          <a:lstStyle/>
          <a:p>
            <a:pPr eaLnBrk="1" hangingPunct="1"/>
            <a:r>
              <a:rPr lang="ru-RU" sz="2000" smtClean="0"/>
              <a:t>Используются для хранения и обработки больших объемов информации.</a:t>
            </a:r>
          </a:p>
          <a:p>
            <a:pPr eaLnBrk="1" hangingPunct="1"/>
            <a:r>
              <a:rPr lang="ru-RU" sz="2000" smtClean="0"/>
              <a:t>Например: телефонный справочник (информация об адресах, телефонах организаций), записная книжка (информация о людях – фамилия, телефон, адрес электронной почты), библиотечный каталог (информация о книгах – название, автор, год издания).</a:t>
            </a:r>
          </a:p>
          <a:p>
            <a:pPr eaLnBrk="1" hangingPunct="1"/>
            <a:r>
              <a:rPr lang="ru-RU" sz="2000" smtClean="0"/>
              <a:t>Каждая база данных хранит информацию о большом количестве объектов </a:t>
            </a:r>
            <a:r>
              <a:rPr lang="ru-RU" sz="2000" b="1" smtClean="0"/>
              <a:t>одинакового типа</a:t>
            </a:r>
            <a:r>
              <a:rPr lang="ru-RU" sz="2000" smtClean="0"/>
              <a:t>; объекты одного типа обладают одинаковым </a:t>
            </a:r>
            <a:r>
              <a:rPr lang="ru-RU" sz="2000" b="1" smtClean="0"/>
              <a:t>набором свойств</a:t>
            </a:r>
            <a:r>
              <a:rPr lang="ru-RU" sz="20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База данных позволяет упорядоченно хранить данные о большом количестве однотипных объектов, обладающих одинаковым набором свойств.</a:t>
            </a:r>
          </a:p>
          <a:p>
            <a:pPr eaLnBrk="1" hangingPunct="1"/>
            <a:r>
              <a:rPr lang="ru-RU" smtClean="0"/>
              <a:t>Формы представления  баз данных – иерархические, сетевые, табличные.</a:t>
            </a:r>
          </a:p>
        </p:txBody>
      </p:sp>
      <p:sp>
        <p:nvSpPr>
          <p:cNvPr id="17410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БАЗЫ ДАННЫХ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 3"/>
          <p:cNvGrpSpPr>
            <a:grpSpLocks/>
          </p:cNvGrpSpPr>
          <p:nvPr/>
        </p:nvGrpSpPr>
        <p:grpSpPr bwMode="auto">
          <a:xfrm>
            <a:off x="357188" y="2857500"/>
            <a:ext cx="8429625" cy="2786063"/>
            <a:chOff x="900" y="12959"/>
            <a:chExt cx="10260" cy="1620"/>
          </a:xfrm>
        </p:grpSpPr>
        <p:grpSp>
          <p:nvGrpSpPr>
            <p:cNvPr id="18435" name="Group 4"/>
            <p:cNvGrpSpPr>
              <a:grpSpLocks/>
            </p:cNvGrpSpPr>
            <p:nvPr/>
          </p:nvGrpSpPr>
          <p:grpSpPr bwMode="auto">
            <a:xfrm>
              <a:off x="900" y="12959"/>
              <a:ext cx="3060" cy="1620"/>
              <a:chOff x="900" y="12959"/>
              <a:chExt cx="3060" cy="1620"/>
            </a:xfrm>
          </p:grpSpPr>
          <p:sp>
            <p:nvSpPr>
              <p:cNvPr id="18461" name="Rectangle 5"/>
              <p:cNvSpPr>
                <a:spLocks noChangeArrowheads="1"/>
              </p:cNvSpPr>
              <p:nvPr/>
            </p:nvSpPr>
            <p:spPr bwMode="auto">
              <a:xfrm>
                <a:off x="1620" y="12959"/>
                <a:ext cx="108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18462" name="Rectangle 6"/>
              <p:cNvSpPr>
                <a:spLocks noChangeArrowheads="1"/>
              </p:cNvSpPr>
              <p:nvPr/>
            </p:nvSpPr>
            <p:spPr bwMode="auto">
              <a:xfrm>
                <a:off x="1080" y="13499"/>
                <a:ext cx="72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18463" name="Rectangle 7"/>
              <p:cNvSpPr>
                <a:spLocks noChangeArrowheads="1"/>
              </p:cNvSpPr>
              <p:nvPr/>
            </p:nvSpPr>
            <p:spPr bwMode="auto">
              <a:xfrm>
                <a:off x="1980" y="13499"/>
                <a:ext cx="72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18464" name="Rectangle 8"/>
              <p:cNvSpPr>
                <a:spLocks noChangeArrowheads="1"/>
              </p:cNvSpPr>
              <p:nvPr/>
            </p:nvSpPr>
            <p:spPr bwMode="auto">
              <a:xfrm>
                <a:off x="2880" y="13499"/>
                <a:ext cx="72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18465" name="Rectangle 9"/>
              <p:cNvSpPr>
                <a:spLocks noChangeArrowheads="1"/>
              </p:cNvSpPr>
              <p:nvPr/>
            </p:nvSpPr>
            <p:spPr bwMode="auto">
              <a:xfrm>
                <a:off x="900" y="14039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18466" name="Rectangle 10"/>
              <p:cNvSpPr>
                <a:spLocks noChangeArrowheads="1"/>
              </p:cNvSpPr>
              <p:nvPr/>
            </p:nvSpPr>
            <p:spPr bwMode="auto">
              <a:xfrm>
                <a:off x="1440" y="14039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18467" name="Rectangle 11"/>
              <p:cNvSpPr>
                <a:spLocks noChangeArrowheads="1"/>
              </p:cNvSpPr>
              <p:nvPr/>
            </p:nvSpPr>
            <p:spPr bwMode="auto">
              <a:xfrm>
                <a:off x="2520" y="14039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18468" name="Rectangle 12"/>
              <p:cNvSpPr>
                <a:spLocks noChangeArrowheads="1"/>
              </p:cNvSpPr>
              <p:nvPr/>
            </p:nvSpPr>
            <p:spPr bwMode="auto">
              <a:xfrm>
                <a:off x="1980" y="14039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18469" name="Rectangle 13"/>
              <p:cNvSpPr>
                <a:spLocks noChangeArrowheads="1"/>
              </p:cNvSpPr>
              <p:nvPr/>
            </p:nvSpPr>
            <p:spPr bwMode="auto">
              <a:xfrm>
                <a:off x="3600" y="14039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18470" name="Rectangle 14"/>
              <p:cNvSpPr>
                <a:spLocks noChangeArrowheads="1"/>
              </p:cNvSpPr>
              <p:nvPr/>
            </p:nvSpPr>
            <p:spPr bwMode="auto">
              <a:xfrm>
                <a:off x="3060" y="14039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18471" name="Line 15"/>
              <p:cNvSpPr>
                <a:spLocks noChangeShapeType="1"/>
              </p:cNvSpPr>
              <p:nvPr/>
            </p:nvSpPr>
            <p:spPr bwMode="auto">
              <a:xfrm>
                <a:off x="2160" y="13319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2" name="Line 16"/>
              <p:cNvSpPr>
                <a:spLocks noChangeShapeType="1"/>
              </p:cNvSpPr>
              <p:nvPr/>
            </p:nvSpPr>
            <p:spPr bwMode="auto">
              <a:xfrm flipH="1">
                <a:off x="1620" y="13319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3" name="Line 17"/>
              <p:cNvSpPr>
                <a:spLocks noChangeShapeType="1"/>
              </p:cNvSpPr>
              <p:nvPr/>
            </p:nvSpPr>
            <p:spPr bwMode="auto">
              <a:xfrm>
                <a:off x="2520" y="13319"/>
                <a:ext cx="54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4" name="Line 18"/>
              <p:cNvSpPr>
                <a:spLocks noChangeShapeType="1"/>
              </p:cNvSpPr>
              <p:nvPr/>
            </p:nvSpPr>
            <p:spPr bwMode="auto">
              <a:xfrm flipH="1">
                <a:off x="1080" y="13859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5" name="Line 19"/>
              <p:cNvSpPr>
                <a:spLocks noChangeShapeType="1"/>
              </p:cNvSpPr>
              <p:nvPr/>
            </p:nvSpPr>
            <p:spPr bwMode="auto">
              <a:xfrm>
                <a:off x="1440" y="13859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6" name="Line 20"/>
              <p:cNvSpPr>
                <a:spLocks noChangeShapeType="1"/>
              </p:cNvSpPr>
              <p:nvPr/>
            </p:nvSpPr>
            <p:spPr bwMode="auto">
              <a:xfrm flipH="1">
                <a:off x="2160" y="13859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7" name="Line 21"/>
              <p:cNvSpPr>
                <a:spLocks noChangeShapeType="1"/>
              </p:cNvSpPr>
              <p:nvPr/>
            </p:nvSpPr>
            <p:spPr bwMode="auto">
              <a:xfrm>
                <a:off x="2520" y="13859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8" name="Line 22"/>
              <p:cNvSpPr>
                <a:spLocks noChangeShapeType="1"/>
              </p:cNvSpPr>
              <p:nvPr/>
            </p:nvSpPr>
            <p:spPr bwMode="auto">
              <a:xfrm>
                <a:off x="3240" y="13859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9" name="Line 23"/>
              <p:cNvSpPr>
                <a:spLocks noChangeShapeType="1"/>
              </p:cNvSpPr>
              <p:nvPr/>
            </p:nvSpPr>
            <p:spPr bwMode="auto">
              <a:xfrm>
                <a:off x="3420" y="13859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80" name="Line 24"/>
              <p:cNvSpPr>
                <a:spLocks noChangeShapeType="1"/>
              </p:cNvSpPr>
              <p:nvPr/>
            </p:nvSpPr>
            <p:spPr bwMode="auto">
              <a:xfrm>
                <a:off x="1080" y="14399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81" name="Line 25"/>
              <p:cNvSpPr>
                <a:spLocks noChangeShapeType="1"/>
              </p:cNvSpPr>
              <p:nvPr/>
            </p:nvSpPr>
            <p:spPr bwMode="auto">
              <a:xfrm>
                <a:off x="1080" y="14399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82" name="Line 26"/>
              <p:cNvSpPr>
                <a:spLocks noChangeShapeType="1"/>
              </p:cNvSpPr>
              <p:nvPr/>
            </p:nvSpPr>
            <p:spPr bwMode="auto">
              <a:xfrm>
                <a:off x="1080" y="14399"/>
                <a:ext cx="54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8436" name="Group 27"/>
            <p:cNvGrpSpPr>
              <a:grpSpLocks/>
            </p:cNvGrpSpPr>
            <p:nvPr/>
          </p:nvGrpSpPr>
          <p:grpSpPr bwMode="auto">
            <a:xfrm>
              <a:off x="4500" y="12959"/>
              <a:ext cx="2520" cy="1620"/>
              <a:chOff x="4500" y="12959"/>
              <a:chExt cx="2520" cy="1620"/>
            </a:xfrm>
          </p:grpSpPr>
          <p:sp>
            <p:nvSpPr>
              <p:cNvPr id="18445" name="Rectangle 28"/>
              <p:cNvSpPr>
                <a:spLocks noChangeArrowheads="1"/>
              </p:cNvSpPr>
              <p:nvPr/>
            </p:nvSpPr>
            <p:spPr bwMode="auto">
              <a:xfrm>
                <a:off x="5040" y="12959"/>
                <a:ext cx="108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18446" name="Rectangle 29"/>
              <p:cNvSpPr>
                <a:spLocks noChangeArrowheads="1"/>
              </p:cNvSpPr>
              <p:nvPr/>
            </p:nvSpPr>
            <p:spPr bwMode="auto">
              <a:xfrm>
                <a:off x="4500" y="13499"/>
                <a:ext cx="72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18447" name="Rectangle 30"/>
              <p:cNvSpPr>
                <a:spLocks noChangeArrowheads="1"/>
              </p:cNvSpPr>
              <p:nvPr/>
            </p:nvSpPr>
            <p:spPr bwMode="auto">
              <a:xfrm>
                <a:off x="5400" y="13499"/>
                <a:ext cx="72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18448" name="Rectangle 31"/>
              <p:cNvSpPr>
                <a:spLocks noChangeArrowheads="1"/>
              </p:cNvSpPr>
              <p:nvPr/>
            </p:nvSpPr>
            <p:spPr bwMode="auto">
              <a:xfrm>
                <a:off x="6300" y="13499"/>
                <a:ext cx="72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18449" name="Line 32"/>
              <p:cNvSpPr>
                <a:spLocks noChangeShapeType="1"/>
              </p:cNvSpPr>
              <p:nvPr/>
            </p:nvSpPr>
            <p:spPr bwMode="auto">
              <a:xfrm>
                <a:off x="5580" y="13319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0" name="Line 33"/>
              <p:cNvSpPr>
                <a:spLocks noChangeShapeType="1"/>
              </p:cNvSpPr>
              <p:nvPr/>
            </p:nvSpPr>
            <p:spPr bwMode="auto">
              <a:xfrm flipH="1">
                <a:off x="5040" y="13319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1" name="Line 34"/>
              <p:cNvSpPr>
                <a:spLocks noChangeShapeType="1"/>
              </p:cNvSpPr>
              <p:nvPr/>
            </p:nvSpPr>
            <p:spPr bwMode="auto">
              <a:xfrm>
                <a:off x="5940" y="13319"/>
                <a:ext cx="54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2" name="Rectangle 35"/>
              <p:cNvSpPr>
                <a:spLocks noChangeArrowheads="1"/>
              </p:cNvSpPr>
              <p:nvPr/>
            </p:nvSpPr>
            <p:spPr bwMode="auto">
              <a:xfrm>
                <a:off x="4500" y="14219"/>
                <a:ext cx="72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18453" name="Rectangle 36"/>
              <p:cNvSpPr>
                <a:spLocks noChangeArrowheads="1"/>
              </p:cNvSpPr>
              <p:nvPr/>
            </p:nvSpPr>
            <p:spPr bwMode="auto">
              <a:xfrm>
                <a:off x="5400" y="14219"/>
                <a:ext cx="72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18454" name="Rectangle 37"/>
              <p:cNvSpPr>
                <a:spLocks noChangeArrowheads="1"/>
              </p:cNvSpPr>
              <p:nvPr/>
            </p:nvSpPr>
            <p:spPr bwMode="auto">
              <a:xfrm>
                <a:off x="6300" y="14219"/>
                <a:ext cx="72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18455" name="Line 38"/>
              <p:cNvSpPr>
                <a:spLocks noChangeShapeType="1"/>
              </p:cNvSpPr>
              <p:nvPr/>
            </p:nvSpPr>
            <p:spPr bwMode="auto">
              <a:xfrm>
                <a:off x="4860" y="13859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6" name="Line 39"/>
              <p:cNvSpPr>
                <a:spLocks noChangeShapeType="1"/>
              </p:cNvSpPr>
              <p:nvPr/>
            </p:nvSpPr>
            <p:spPr bwMode="auto">
              <a:xfrm>
                <a:off x="4860" y="13859"/>
                <a:ext cx="90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7" name="Line 40"/>
              <p:cNvSpPr>
                <a:spLocks noChangeShapeType="1"/>
              </p:cNvSpPr>
              <p:nvPr/>
            </p:nvSpPr>
            <p:spPr bwMode="auto">
              <a:xfrm>
                <a:off x="5940" y="13859"/>
                <a:ext cx="54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8" name="Line 41"/>
              <p:cNvSpPr>
                <a:spLocks noChangeShapeType="1"/>
              </p:cNvSpPr>
              <p:nvPr/>
            </p:nvSpPr>
            <p:spPr bwMode="auto">
              <a:xfrm>
                <a:off x="6840" y="13859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9" name="Line 42"/>
              <p:cNvSpPr>
                <a:spLocks noChangeShapeType="1"/>
              </p:cNvSpPr>
              <p:nvPr/>
            </p:nvSpPr>
            <p:spPr bwMode="auto">
              <a:xfrm flipH="1">
                <a:off x="5940" y="13859"/>
                <a:ext cx="72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60" name="Line 43"/>
              <p:cNvSpPr>
                <a:spLocks noChangeShapeType="1"/>
              </p:cNvSpPr>
              <p:nvPr/>
            </p:nvSpPr>
            <p:spPr bwMode="auto">
              <a:xfrm flipH="1">
                <a:off x="4860" y="13859"/>
                <a:ext cx="144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8437" name="Group 44"/>
            <p:cNvGrpSpPr>
              <a:grpSpLocks/>
            </p:cNvGrpSpPr>
            <p:nvPr/>
          </p:nvGrpSpPr>
          <p:grpSpPr bwMode="auto">
            <a:xfrm>
              <a:off x="7740" y="12959"/>
              <a:ext cx="3420" cy="1440"/>
              <a:chOff x="7740" y="12959"/>
              <a:chExt cx="3420" cy="1440"/>
            </a:xfrm>
          </p:grpSpPr>
          <p:sp>
            <p:nvSpPr>
              <p:cNvPr id="18438" name="Rectangle 45"/>
              <p:cNvSpPr>
                <a:spLocks noChangeArrowheads="1"/>
              </p:cNvSpPr>
              <p:nvPr/>
            </p:nvSpPr>
            <p:spPr bwMode="auto">
              <a:xfrm>
                <a:off x="7740" y="12959"/>
                <a:ext cx="3420" cy="14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18439" name="Line 46"/>
              <p:cNvSpPr>
                <a:spLocks noChangeShapeType="1"/>
              </p:cNvSpPr>
              <p:nvPr/>
            </p:nvSpPr>
            <p:spPr bwMode="auto">
              <a:xfrm>
                <a:off x="7740" y="13319"/>
                <a:ext cx="342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0" name="Line 47"/>
              <p:cNvSpPr>
                <a:spLocks noChangeShapeType="1"/>
              </p:cNvSpPr>
              <p:nvPr/>
            </p:nvSpPr>
            <p:spPr bwMode="auto">
              <a:xfrm>
                <a:off x="7740" y="13679"/>
                <a:ext cx="34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1" name="Line 48"/>
              <p:cNvSpPr>
                <a:spLocks noChangeShapeType="1"/>
              </p:cNvSpPr>
              <p:nvPr/>
            </p:nvSpPr>
            <p:spPr bwMode="auto">
              <a:xfrm>
                <a:off x="7740" y="14039"/>
                <a:ext cx="34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2" name="Line 49"/>
              <p:cNvSpPr>
                <a:spLocks noChangeShapeType="1"/>
              </p:cNvSpPr>
              <p:nvPr/>
            </p:nvSpPr>
            <p:spPr bwMode="auto">
              <a:xfrm>
                <a:off x="8280" y="12959"/>
                <a:ext cx="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3" name="Line 50"/>
              <p:cNvSpPr>
                <a:spLocks noChangeShapeType="1"/>
              </p:cNvSpPr>
              <p:nvPr/>
            </p:nvSpPr>
            <p:spPr bwMode="auto">
              <a:xfrm>
                <a:off x="9180" y="12959"/>
                <a:ext cx="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4" name="Line 51"/>
              <p:cNvSpPr>
                <a:spLocks noChangeShapeType="1"/>
              </p:cNvSpPr>
              <p:nvPr/>
            </p:nvSpPr>
            <p:spPr bwMode="auto">
              <a:xfrm>
                <a:off x="10260" y="12959"/>
                <a:ext cx="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8434" name="Прямоугольник 51"/>
          <p:cNvSpPr>
            <a:spLocks noChangeArrowheads="1"/>
          </p:cNvSpPr>
          <p:nvPr/>
        </p:nvSpPr>
        <p:spPr bwMode="auto">
          <a:xfrm>
            <a:off x="714375" y="1500188"/>
            <a:ext cx="77851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Формы представления  БАЗЫ ДАННЫХ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up 44"/>
          <p:cNvGrpSpPr>
            <a:grpSpLocks/>
          </p:cNvGrpSpPr>
          <p:nvPr/>
        </p:nvGrpSpPr>
        <p:grpSpPr bwMode="auto">
          <a:xfrm>
            <a:off x="1285875" y="2857500"/>
            <a:ext cx="6786563" cy="3357563"/>
            <a:chOff x="7740" y="12959"/>
            <a:chExt cx="3420" cy="1440"/>
          </a:xfrm>
        </p:grpSpPr>
        <p:sp>
          <p:nvSpPr>
            <p:cNvPr id="19459" name="Rectangle 45"/>
            <p:cNvSpPr>
              <a:spLocks noChangeArrowheads="1"/>
            </p:cNvSpPr>
            <p:nvPr/>
          </p:nvSpPr>
          <p:spPr bwMode="auto">
            <a:xfrm>
              <a:off x="7740" y="12959"/>
              <a:ext cx="342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19460" name="Line 46"/>
            <p:cNvSpPr>
              <a:spLocks noChangeShapeType="1"/>
            </p:cNvSpPr>
            <p:nvPr/>
          </p:nvSpPr>
          <p:spPr bwMode="auto">
            <a:xfrm>
              <a:off x="7740" y="13319"/>
              <a:ext cx="342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1" name="Line 47"/>
            <p:cNvSpPr>
              <a:spLocks noChangeShapeType="1"/>
            </p:cNvSpPr>
            <p:nvPr/>
          </p:nvSpPr>
          <p:spPr bwMode="auto">
            <a:xfrm>
              <a:off x="7740" y="13679"/>
              <a:ext cx="34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2" name="Line 48"/>
            <p:cNvSpPr>
              <a:spLocks noChangeShapeType="1"/>
            </p:cNvSpPr>
            <p:nvPr/>
          </p:nvSpPr>
          <p:spPr bwMode="auto">
            <a:xfrm>
              <a:off x="7740" y="14039"/>
              <a:ext cx="34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3" name="Line 49"/>
            <p:cNvSpPr>
              <a:spLocks noChangeShapeType="1"/>
            </p:cNvSpPr>
            <p:nvPr/>
          </p:nvSpPr>
          <p:spPr bwMode="auto">
            <a:xfrm>
              <a:off x="8280" y="12959"/>
              <a:ext cx="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4" name="Line 50"/>
            <p:cNvSpPr>
              <a:spLocks noChangeShapeType="1"/>
            </p:cNvSpPr>
            <p:nvPr/>
          </p:nvSpPr>
          <p:spPr bwMode="auto">
            <a:xfrm>
              <a:off x="9180" y="12959"/>
              <a:ext cx="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5" name="Line 51"/>
            <p:cNvSpPr>
              <a:spLocks noChangeShapeType="1"/>
            </p:cNvSpPr>
            <p:nvPr/>
          </p:nvSpPr>
          <p:spPr bwMode="auto">
            <a:xfrm>
              <a:off x="10260" y="12959"/>
              <a:ext cx="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58" name="Прямоугольник 50"/>
          <p:cNvSpPr>
            <a:spLocks noChangeArrowheads="1"/>
          </p:cNvSpPr>
          <p:nvPr/>
        </p:nvSpPr>
        <p:spPr bwMode="auto">
          <a:xfrm>
            <a:off x="785813" y="1285875"/>
            <a:ext cx="61801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РЕЛЯЦИОННАЯ  МОДЕЛЬ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smtClean="0"/>
              <a:t>Табличная (реляционная) форма представления баз данных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Столбцы табличной БД – называются </a:t>
            </a:r>
            <a:r>
              <a:rPr lang="ru-RU" b="1" smtClean="0"/>
              <a:t>полями</a:t>
            </a:r>
            <a:r>
              <a:rPr lang="ru-RU" smtClean="0"/>
              <a:t>, каждое поле имеет имя и содержит данные определенного </a:t>
            </a:r>
            <a:r>
              <a:rPr lang="ru-RU" b="1" smtClean="0"/>
              <a:t>типа</a:t>
            </a:r>
            <a:r>
              <a:rPr lang="ru-RU" smtClean="0"/>
              <a:t> (текст, число, дата/время и т.д.).</a:t>
            </a:r>
          </a:p>
          <a:p>
            <a:pPr eaLnBrk="1" hangingPunct="1"/>
            <a:r>
              <a:rPr lang="ru-RU" smtClean="0"/>
              <a:t>Строки табличной БД – называются записями, каждая запись хранит набор значений свойств одного объекта.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b="1">
                <a:solidFill>
                  <a:schemeClr val="accent2"/>
                </a:solidFill>
              </a:rPr>
              <a:t>Табличные БД</a:t>
            </a:r>
          </a:p>
        </p:txBody>
      </p:sp>
      <p:graphicFrame>
        <p:nvGraphicFramePr>
          <p:cNvPr id="21580" name="Group 76"/>
          <p:cNvGraphicFramePr>
            <a:graphicFrameLocks noGrp="1"/>
          </p:cNvGraphicFramePr>
          <p:nvPr/>
        </p:nvGraphicFramePr>
        <p:xfrm>
          <a:off x="1830388" y="3213100"/>
          <a:ext cx="7023100" cy="1479550"/>
        </p:xfrm>
        <a:graphic>
          <a:graphicData uri="http://schemas.openxmlformats.org/drawingml/2006/table">
            <a:tbl>
              <a:tblPr/>
              <a:tblGrid>
                <a:gridCol w="1319212"/>
                <a:gridCol w="868363"/>
                <a:gridCol w="3524250"/>
                <a:gridCol w="1311275"/>
              </a:tblGrid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Фамилия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Имя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Адрес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Телефон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Петров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Вася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Суворовский пр., д. 32, кв. 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275-75-75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Иванов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Дима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Кирочная ул., д.25, кв.12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276-76-76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687" name="Rectangle 183"/>
          <p:cNvSpPr>
            <a:spLocks noChangeArrowheads="1"/>
          </p:cNvSpPr>
          <p:nvPr/>
        </p:nvSpPr>
        <p:spPr bwMode="auto">
          <a:xfrm>
            <a:off x="369888" y="844550"/>
            <a:ext cx="3617912" cy="10064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cs typeface="+mn-cs"/>
              </a:rPr>
              <a:t>Примеры:</a:t>
            </a:r>
          </a:p>
          <a:p>
            <a:pPr marL="358775" lvl="1" indent="-179388">
              <a:buFontTx/>
              <a:buChar char="•"/>
              <a:defRPr/>
            </a:pPr>
            <a:r>
              <a:rPr lang="ru-RU" sz="2000" dirty="0">
                <a:cs typeface="+mn-cs"/>
              </a:rPr>
              <a:t>записная книжка</a:t>
            </a:r>
          </a:p>
          <a:p>
            <a:pPr marL="358775" lvl="1" indent="-179388">
              <a:buFontTx/>
              <a:buChar char="•"/>
              <a:defRPr/>
            </a:pPr>
            <a:r>
              <a:rPr lang="ru-RU" sz="2000" dirty="0">
                <a:cs typeface="+mn-cs"/>
              </a:rPr>
              <a:t>каталог в библиотеке</a:t>
            </a:r>
          </a:p>
        </p:txBody>
      </p:sp>
      <p:grpSp>
        <p:nvGrpSpPr>
          <p:cNvPr id="2" name="Group 261"/>
          <p:cNvGrpSpPr>
            <a:grpSpLocks/>
          </p:cNvGrpSpPr>
          <p:nvPr/>
        </p:nvGrpSpPr>
        <p:grpSpPr bwMode="auto">
          <a:xfrm>
            <a:off x="4214813" y="960438"/>
            <a:ext cx="4024312" cy="1243012"/>
            <a:chOff x="2655" y="605"/>
            <a:chExt cx="2535" cy="783"/>
          </a:xfrm>
        </p:grpSpPr>
        <p:sp>
          <p:nvSpPr>
            <p:cNvPr id="21571" name="AutoShape 182"/>
            <p:cNvSpPr>
              <a:spLocks noChangeArrowheads="1"/>
            </p:cNvSpPr>
            <p:nvPr/>
          </p:nvSpPr>
          <p:spPr bwMode="auto">
            <a:xfrm>
              <a:off x="2655" y="605"/>
              <a:ext cx="2535" cy="783"/>
            </a:xfrm>
            <a:prstGeom prst="flowChartMultidocumen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/>
            <a:p>
              <a:endParaRPr lang="ru-RU" b="1"/>
            </a:p>
          </p:txBody>
        </p:sp>
        <p:sp>
          <p:nvSpPr>
            <p:cNvPr id="21572" name="Rectangle 184"/>
            <p:cNvSpPr>
              <a:spLocks noChangeArrowheads="1"/>
            </p:cNvSpPr>
            <p:nvPr/>
          </p:nvSpPr>
          <p:spPr bwMode="auto">
            <a:xfrm>
              <a:off x="2734" y="791"/>
              <a:ext cx="2083" cy="5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b="1"/>
                <a:t>Петров Вася</a:t>
              </a:r>
              <a:r>
                <a:rPr lang="ru-RU"/>
                <a:t/>
              </a:r>
              <a:br>
                <a:rPr lang="ru-RU"/>
              </a:br>
              <a:r>
                <a:rPr lang="ru-RU"/>
                <a:t>Суворовский пр., д. 32, кв. 11</a:t>
              </a:r>
            </a:p>
            <a:p>
              <a:r>
                <a:rPr lang="ru-RU"/>
                <a:t>275-75-75</a:t>
              </a:r>
            </a:p>
          </p:txBody>
        </p:sp>
      </p:grpSp>
      <p:grpSp>
        <p:nvGrpSpPr>
          <p:cNvPr id="3" name="Group 263"/>
          <p:cNvGrpSpPr>
            <a:grpSpLocks/>
          </p:cNvGrpSpPr>
          <p:nvPr/>
        </p:nvGrpSpPr>
        <p:grpSpPr bwMode="auto">
          <a:xfrm>
            <a:off x="301625" y="2903538"/>
            <a:ext cx="1519238" cy="1187450"/>
            <a:chOff x="190" y="1829"/>
            <a:chExt cx="957" cy="748"/>
          </a:xfrm>
        </p:grpSpPr>
        <p:sp>
          <p:nvSpPr>
            <p:cNvPr id="277690" name="AutoShape 186"/>
            <p:cNvSpPr>
              <a:spLocks noChangeArrowheads="1"/>
            </p:cNvSpPr>
            <p:nvPr/>
          </p:nvSpPr>
          <p:spPr bwMode="auto">
            <a:xfrm>
              <a:off x="190" y="1829"/>
              <a:ext cx="843" cy="285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2700">
              <a:noFill/>
              <a:round/>
              <a:headEnd/>
              <a:tailEnd type="none" w="lg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2400" b="1" dirty="0">
                  <a:cs typeface="+mn-cs"/>
                </a:rPr>
                <a:t>записи</a:t>
              </a:r>
            </a:p>
          </p:txBody>
        </p:sp>
        <p:sp>
          <p:nvSpPr>
            <p:cNvPr id="21569" name="Line 191"/>
            <p:cNvSpPr>
              <a:spLocks noChangeShapeType="1"/>
            </p:cNvSpPr>
            <p:nvPr/>
          </p:nvSpPr>
          <p:spPr bwMode="auto">
            <a:xfrm>
              <a:off x="600" y="2120"/>
              <a:ext cx="547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70" name="Line 192"/>
            <p:cNvSpPr>
              <a:spLocks noChangeShapeType="1"/>
            </p:cNvSpPr>
            <p:nvPr/>
          </p:nvSpPr>
          <p:spPr bwMode="auto">
            <a:xfrm>
              <a:off x="612" y="2120"/>
              <a:ext cx="535" cy="4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93"/>
          <p:cNvGrpSpPr>
            <a:grpSpLocks noChangeAspect="1"/>
          </p:cNvGrpSpPr>
          <p:nvPr/>
        </p:nvGrpSpPr>
        <p:grpSpPr bwMode="auto">
          <a:xfrm>
            <a:off x="755650" y="4797425"/>
            <a:ext cx="385763" cy="385763"/>
            <a:chOff x="2816" y="2458"/>
            <a:chExt cx="1728" cy="1728"/>
          </a:xfrm>
        </p:grpSpPr>
        <p:sp>
          <p:nvSpPr>
            <p:cNvPr id="21563" name="Oval 194"/>
            <p:cNvSpPr>
              <a:spLocks noChangeAspect="1" noChangeArrowheads="1"/>
            </p:cNvSpPr>
            <p:nvPr/>
          </p:nvSpPr>
          <p:spPr bwMode="auto">
            <a:xfrm>
              <a:off x="2816" y="2458"/>
              <a:ext cx="1728" cy="17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b="1"/>
            </a:p>
          </p:txBody>
        </p:sp>
        <p:grpSp>
          <p:nvGrpSpPr>
            <p:cNvPr id="21564" name="Group 195"/>
            <p:cNvGrpSpPr>
              <a:grpSpLocks noChangeAspect="1"/>
            </p:cNvGrpSpPr>
            <p:nvPr/>
          </p:nvGrpSpPr>
          <p:grpSpPr bwMode="auto">
            <a:xfrm>
              <a:off x="3051" y="2667"/>
              <a:ext cx="1299" cy="1299"/>
              <a:chOff x="3051" y="2667"/>
              <a:chExt cx="1299" cy="1299"/>
            </a:xfrm>
          </p:grpSpPr>
          <p:sp>
            <p:nvSpPr>
              <p:cNvPr id="21566" name="Rectangle 196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b="1"/>
              </a:p>
            </p:txBody>
          </p:sp>
          <p:sp>
            <p:nvSpPr>
              <p:cNvPr id="21567" name="Rectangle 197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 b="1"/>
              </a:p>
            </p:txBody>
          </p:sp>
        </p:grpSp>
        <p:sp>
          <p:nvSpPr>
            <p:cNvPr id="21565" name="Freeform 198"/>
            <p:cNvSpPr>
              <a:spLocks noChangeAspect="1"/>
            </p:cNvSpPr>
            <p:nvPr/>
          </p:nvSpPr>
          <p:spPr bwMode="auto">
            <a:xfrm>
              <a:off x="3048" y="2664"/>
              <a:ext cx="1302" cy="1299"/>
            </a:xfrm>
            <a:custGeom>
              <a:avLst/>
              <a:gdLst>
                <a:gd name="T0" fmla="*/ 3 w 1302"/>
                <a:gd name="T1" fmla="*/ 438 h 1299"/>
                <a:gd name="T2" fmla="*/ 444 w 1302"/>
                <a:gd name="T3" fmla="*/ 438 h 1299"/>
                <a:gd name="T4" fmla="*/ 444 w 1302"/>
                <a:gd name="T5" fmla="*/ 0 h 1299"/>
                <a:gd name="T6" fmla="*/ 870 w 1302"/>
                <a:gd name="T7" fmla="*/ 0 h 1299"/>
                <a:gd name="T8" fmla="*/ 870 w 1302"/>
                <a:gd name="T9" fmla="*/ 441 h 1299"/>
                <a:gd name="T10" fmla="*/ 1302 w 1302"/>
                <a:gd name="T11" fmla="*/ 441 h 1299"/>
                <a:gd name="T12" fmla="*/ 1302 w 1302"/>
                <a:gd name="T13" fmla="*/ 864 h 1299"/>
                <a:gd name="T14" fmla="*/ 870 w 1302"/>
                <a:gd name="T15" fmla="*/ 864 h 1299"/>
                <a:gd name="T16" fmla="*/ 870 w 1302"/>
                <a:gd name="T17" fmla="*/ 1299 h 1299"/>
                <a:gd name="T18" fmla="*/ 447 w 1302"/>
                <a:gd name="T19" fmla="*/ 1299 h 1299"/>
                <a:gd name="T20" fmla="*/ 447 w 1302"/>
                <a:gd name="T21" fmla="*/ 867 h 1299"/>
                <a:gd name="T22" fmla="*/ 0 w 1302"/>
                <a:gd name="T23" fmla="*/ 867 h 1299"/>
                <a:gd name="T24" fmla="*/ 3 w 1302"/>
                <a:gd name="T25" fmla="*/ 438 h 12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02"/>
                <a:gd name="T40" fmla="*/ 0 h 1299"/>
                <a:gd name="T41" fmla="*/ 1302 w 1302"/>
                <a:gd name="T42" fmla="*/ 1299 h 12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199"/>
          <p:cNvGrpSpPr>
            <a:grpSpLocks noChangeAspect="1"/>
          </p:cNvGrpSpPr>
          <p:nvPr/>
        </p:nvGrpSpPr>
        <p:grpSpPr bwMode="auto">
          <a:xfrm>
            <a:off x="755650" y="5300663"/>
            <a:ext cx="395288" cy="395287"/>
            <a:chOff x="552" y="2523"/>
            <a:chExt cx="1728" cy="1728"/>
          </a:xfrm>
        </p:grpSpPr>
        <p:sp>
          <p:nvSpPr>
            <p:cNvPr id="21561" name="Oval 200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b="1"/>
            </a:p>
          </p:txBody>
        </p:sp>
        <p:sp>
          <p:nvSpPr>
            <p:cNvPr id="21562" name="Rectangle 201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b="1"/>
            </a:p>
          </p:txBody>
        </p:sp>
      </p:grpSp>
      <p:sp>
        <p:nvSpPr>
          <p:cNvPr id="277706" name="Rectangle 202"/>
          <p:cNvSpPr>
            <a:spLocks noChangeArrowheads="1"/>
          </p:cNvSpPr>
          <p:nvPr/>
        </p:nvSpPr>
        <p:spPr bwMode="auto">
          <a:xfrm>
            <a:off x="1189038" y="4835525"/>
            <a:ext cx="726122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ru-RU"/>
              <a:t>самая простая структура</a:t>
            </a:r>
          </a:p>
        </p:txBody>
      </p:sp>
      <p:sp>
        <p:nvSpPr>
          <p:cNvPr id="277707" name="Rectangle 203"/>
          <p:cNvSpPr>
            <a:spLocks noChangeArrowheads="1"/>
          </p:cNvSpPr>
          <p:nvPr/>
        </p:nvSpPr>
        <p:spPr bwMode="auto">
          <a:xfrm>
            <a:off x="1258888" y="5300663"/>
            <a:ext cx="718502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ru-RU"/>
              <a:t>во многих случаях – дублирование данных:</a:t>
            </a:r>
          </a:p>
        </p:txBody>
      </p:sp>
      <p:grpSp>
        <p:nvGrpSpPr>
          <p:cNvPr id="7" name="Group 262"/>
          <p:cNvGrpSpPr>
            <a:grpSpLocks/>
          </p:cNvGrpSpPr>
          <p:nvPr/>
        </p:nvGrpSpPr>
        <p:grpSpPr bwMode="auto">
          <a:xfrm>
            <a:off x="2725738" y="2384425"/>
            <a:ext cx="5240337" cy="773113"/>
            <a:chOff x="1717" y="1502"/>
            <a:chExt cx="3301" cy="487"/>
          </a:xfrm>
        </p:grpSpPr>
        <p:sp>
          <p:nvSpPr>
            <p:cNvPr id="21556" name="Line 187"/>
            <p:cNvSpPr>
              <a:spLocks noChangeShapeType="1"/>
            </p:cNvSpPr>
            <p:nvPr/>
          </p:nvSpPr>
          <p:spPr bwMode="auto">
            <a:xfrm flipH="1">
              <a:off x="1717" y="1681"/>
              <a:ext cx="1686" cy="3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57" name="Line 188"/>
            <p:cNvSpPr>
              <a:spLocks noChangeShapeType="1"/>
            </p:cNvSpPr>
            <p:nvPr/>
          </p:nvSpPr>
          <p:spPr bwMode="auto">
            <a:xfrm>
              <a:off x="3552" y="1698"/>
              <a:ext cx="0" cy="2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58" name="Line 189"/>
            <p:cNvSpPr>
              <a:spLocks noChangeShapeType="1"/>
            </p:cNvSpPr>
            <p:nvPr/>
          </p:nvSpPr>
          <p:spPr bwMode="auto">
            <a:xfrm flipH="1">
              <a:off x="2310" y="1758"/>
              <a:ext cx="1128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59" name="Line 190"/>
            <p:cNvSpPr>
              <a:spLocks noChangeShapeType="1"/>
            </p:cNvSpPr>
            <p:nvPr/>
          </p:nvSpPr>
          <p:spPr bwMode="auto">
            <a:xfrm>
              <a:off x="3694" y="1722"/>
              <a:ext cx="1324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689" name="AutoShape 185"/>
            <p:cNvSpPr>
              <a:spLocks noChangeArrowheads="1"/>
            </p:cNvSpPr>
            <p:nvPr/>
          </p:nvSpPr>
          <p:spPr bwMode="auto">
            <a:xfrm>
              <a:off x="2839" y="1502"/>
              <a:ext cx="1223" cy="285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2700">
              <a:noFill/>
              <a:round/>
              <a:headEnd/>
              <a:tailEnd type="none" w="lg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2400" b="1" dirty="0">
                  <a:cs typeface="+mn-cs"/>
                </a:rPr>
                <a:t>поля</a:t>
              </a:r>
            </a:p>
          </p:txBody>
        </p:sp>
      </p:grpSp>
      <p:graphicFrame>
        <p:nvGraphicFramePr>
          <p:cNvPr id="277768" name="Group 264"/>
          <p:cNvGraphicFramePr>
            <a:graphicFrameLocks noGrp="1"/>
          </p:cNvGraphicFramePr>
          <p:nvPr/>
        </p:nvGraphicFramePr>
        <p:xfrm>
          <a:off x="1692275" y="5734050"/>
          <a:ext cx="6604000" cy="717550"/>
        </p:xfrm>
        <a:graphic>
          <a:graphicData uri="http://schemas.openxmlformats.org/drawingml/2006/table">
            <a:tbl>
              <a:tblPr/>
              <a:tblGrid>
                <a:gridCol w="1520825"/>
                <a:gridCol w="3867150"/>
                <a:gridCol w="1216025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А.С. Пушкин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Сказка о царе Салтане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стр.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А.С. Пушкин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Сказка о золотом петушке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стр.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7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77687" grpId="0"/>
      <p:bldP spid="277706" grpId="0"/>
      <p:bldP spid="2777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smtClean="0"/>
              <a:t>Табличная форма представления базы данных «Записная книжка»</a:t>
            </a:r>
          </a:p>
        </p:txBody>
      </p:sp>
      <p:graphicFrame>
        <p:nvGraphicFramePr>
          <p:cNvPr id="14386" name="Group 50"/>
          <p:cNvGraphicFramePr>
            <a:graphicFrameLocks noGrp="1"/>
          </p:cNvGraphicFramePr>
          <p:nvPr>
            <p:ph idx="1"/>
          </p:nvPr>
        </p:nvGraphicFramePr>
        <p:xfrm>
          <a:off x="900113" y="2636838"/>
          <a:ext cx="7802562" cy="3244850"/>
        </p:xfrm>
        <a:graphic>
          <a:graphicData uri="http://schemas.openxmlformats.org/drawingml/2006/table">
            <a:tbl>
              <a:tblPr/>
              <a:tblGrid>
                <a:gridCol w="925512"/>
                <a:gridCol w="1585913"/>
                <a:gridCol w="1924050"/>
                <a:gridCol w="3367087"/>
              </a:tblGrid>
              <a:tr h="811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№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Фамилия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Телефон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E-mail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Сидоров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– 11 – 11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sidorov@server.ru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Иванов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 – 22 – 22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ivanov@server.ru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Петров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 – 33 – 33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petrov@server.ru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755650" y="2492375"/>
            <a:ext cx="1079500" cy="3889375"/>
          </a:xfrm>
          <a:prstGeom prst="ellips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1258888" y="6308725"/>
            <a:ext cx="4824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CC00"/>
                </a:solidFill>
              </a:rPr>
              <a:t>Поле номера содержит числа</a:t>
            </a:r>
          </a:p>
        </p:txBody>
      </p:sp>
      <p:sp>
        <p:nvSpPr>
          <p:cNvPr id="14384" name="Line 48"/>
          <p:cNvSpPr>
            <a:spLocks noChangeShapeType="1"/>
          </p:cNvSpPr>
          <p:nvPr/>
        </p:nvSpPr>
        <p:spPr bwMode="auto">
          <a:xfrm flipH="1" flipV="1">
            <a:off x="1619250" y="5949950"/>
            <a:ext cx="576263" cy="503238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87" name="Oval 51"/>
          <p:cNvSpPr>
            <a:spLocks noChangeArrowheads="1"/>
          </p:cNvSpPr>
          <p:nvPr/>
        </p:nvSpPr>
        <p:spPr bwMode="auto">
          <a:xfrm>
            <a:off x="468313" y="3429000"/>
            <a:ext cx="8424862" cy="1008063"/>
          </a:xfrm>
          <a:prstGeom prst="ellipse">
            <a:avLst/>
          </a:prstGeom>
          <a:noFill/>
          <a:ln w="38100">
            <a:solidFill>
              <a:srgbClr val="66FF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88" name="Line 52"/>
          <p:cNvSpPr>
            <a:spLocks noChangeShapeType="1"/>
          </p:cNvSpPr>
          <p:nvPr/>
        </p:nvSpPr>
        <p:spPr bwMode="auto">
          <a:xfrm flipH="1" flipV="1">
            <a:off x="5508625" y="4437063"/>
            <a:ext cx="142875" cy="1655762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89" name="Text Box 53"/>
          <p:cNvSpPr txBox="1">
            <a:spLocks noChangeArrowheads="1"/>
          </p:cNvSpPr>
          <p:nvPr/>
        </p:nvSpPr>
        <p:spPr bwMode="auto">
          <a:xfrm>
            <a:off x="4211638" y="6021388"/>
            <a:ext cx="4932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66FF99"/>
                </a:solidFill>
              </a:rPr>
              <a:t>Запись хранит значения 4 свойств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2" grpId="0" animBg="1"/>
      <p:bldP spid="14383" grpId="0"/>
      <p:bldP spid="14384" grpId="0" animBg="1"/>
      <p:bldP spid="14387" grpId="0" animBg="1"/>
      <p:bldP spid="14388" grpId="0" animBg="1"/>
      <p:bldP spid="143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74" name="Rectangle 126"/>
          <p:cNvSpPr>
            <a:spLocks noGrp="1" noChangeArrowheads="1"/>
          </p:cNvSpPr>
          <p:nvPr>
            <p:ph type="title"/>
          </p:nvPr>
        </p:nvSpPr>
        <p:spPr>
          <a:xfrm>
            <a:off x="0" y="142875"/>
            <a:ext cx="9144000" cy="808038"/>
          </a:xfrm>
        </p:spPr>
        <p:txBody>
          <a:bodyPr/>
          <a:lstStyle/>
          <a:p>
            <a:pPr algn="ctr">
              <a:defRPr/>
            </a:pPr>
            <a:r>
              <a:rPr lang="ru-RU" sz="3400" dirty="0">
                <a:solidFill>
                  <a:schemeClr val="accent2"/>
                </a:solidFill>
              </a:rPr>
              <a:t>  </a:t>
            </a:r>
            <a:r>
              <a:rPr lang="ru-RU" sz="3400" dirty="0">
                <a:solidFill>
                  <a:schemeClr val="accent4">
                    <a:lumMod val="10000"/>
                  </a:schemeClr>
                </a:solidFill>
              </a:rPr>
              <a:t>Поля могут иметь различный тип:     </a:t>
            </a:r>
            <a:endParaRPr lang="ru-RU" sz="1600" dirty="0">
              <a:solidFill>
                <a:schemeClr val="accent2"/>
              </a:solidFill>
            </a:endParaRPr>
          </a:p>
        </p:txBody>
      </p:sp>
      <p:graphicFrame>
        <p:nvGraphicFramePr>
          <p:cNvPr id="27960" name="Group 312"/>
          <p:cNvGraphicFramePr>
            <a:graphicFrameLocks noGrp="1"/>
          </p:cNvGraphicFramePr>
          <p:nvPr>
            <p:ph sz="half" idx="1"/>
          </p:nvPr>
        </p:nvGraphicFramePr>
        <p:xfrm>
          <a:off x="1000125" y="1000125"/>
          <a:ext cx="7993063" cy="4876800"/>
        </p:xfrm>
        <a:graphic>
          <a:graphicData uri="http://schemas.openxmlformats.org/drawingml/2006/table">
            <a:tbl>
              <a:tblPr/>
              <a:tblGrid>
                <a:gridCol w="1846262"/>
                <a:gridCol w="6146800"/>
              </a:tblGrid>
              <a:tr h="290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данных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Текстовый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Одна строка текста (до 255 символов)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Memo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Текст, состоящий из нескольких строк, которые затем можно будет просмотреть при помощи полос прокрутки (до 65 535 символов)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Числовой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Различные числовые данные (имеет несколько форматов: целое, длинное целое, с плавающей точкой)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 \ Время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и время в одном из предлагаемых БД форматов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Денежный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Денежные суммы, хранящиеся с 8 знаками в десятичной части. В целой части каждые три разряда разделяются запятой.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Счетчик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Уникальное длинное целое, создаваемое БД для каждой новой записи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Логические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Логические данные, имеющие значения Истина или Ложь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 OLE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Картинки, диаграммы и другие объекты OLE из приложений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Windows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904" name="Text Box 256"/>
          <p:cNvSpPr txBox="1">
            <a:spLocks noChangeArrowheads="1"/>
          </p:cNvSpPr>
          <p:nvPr/>
        </p:nvSpPr>
        <p:spPr bwMode="auto">
          <a:xfrm>
            <a:off x="6156325" y="2133600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i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74" grpId="0" autoUpdateAnimBg="0"/>
      <p:bldP spid="27904" grpId="0" autoUpdateAnimBg="0"/>
    </p:bldLst>
  </p:timing>
</p:sld>
</file>

<file path=ppt/theme/theme1.xml><?xml version="1.0" encoding="utf-8"?>
<a:theme xmlns:a="http://schemas.openxmlformats.org/drawingml/2006/main" name="Капсулы">
  <a:themeElements>
    <a:clrScheme name="Капсулы 6">
      <a:dk1>
        <a:srgbClr val="808000"/>
      </a:dk1>
      <a:lt1>
        <a:srgbClr val="FFFFFF"/>
      </a:lt1>
      <a:dk2>
        <a:srgbClr val="006666"/>
      </a:dk2>
      <a:lt2>
        <a:srgbClr val="FFFFFF"/>
      </a:lt2>
      <a:accent1>
        <a:srgbClr val="FFCC66"/>
      </a:accent1>
      <a:accent2>
        <a:srgbClr val="00ACA8"/>
      </a:accent2>
      <a:accent3>
        <a:srgbClr val="AAB8B8"/>
      </a:accent3>
      <a:accent4>
        <a:srgbClr val="DADADA"/>
      </a:accent4>
      <a:accent5>
        <a:srgbClr val="FFE2B8"/>
      </a:accent5>
      <a:accent6>
        <a:srgbClr val="009B98"/>
      </a:accent6>
      <a:hlink>
        <a:srgbClr val="CCCC00"/>
      </a:hlink>
      <a:folHlink>
        <a:srgbClr val="33CCCC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300</TotalTime>
  <Words>438</Words>
  <Application>Microsoft Office PowerPoint</Application>
  <PresentationFormat>Экран (4:3)</PresentationFormat>
  <Paragraphs>128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Wingdings</vt:lpstr>
      <vt:lpstr>Calibri</vt:lpstr>
      <vt:lpstr>Times New Roman</vt:lpstr>
      <vt:lpstr>Comic Sans MS</vt:lpstr>
      <vt:lpstr>Courier New</vt:lpstr>
      <vt:lpstr>Капсулы</vt:lpstr>
      <vt:lpstr>Капсулы</vt:lpstr>
      <vt:lpstr>БАЗЫ ДАННЫХ</vt:lpstr>
      <vt:lpstr>БАЗЫ ДАННЫХ</vt:lpstr>
      <vt:lpstr>БАЗЫ ДАННЫХ</vt:lpstr>
      <vt:lpstr>Слайд 4</vt:lpstr>
      <vt:lpstr>Слайд 5</vt:lpstr>
      <vt:lpstr>Табличная (реляционная) форма представления баз данных</vt:lpstr>
      <vt:lpstr>Слайд 7</vt:lpstr>
      <vt:lpstr>Табличная форма представления базы данных «Записная книжка»</vt:lpstr>
      <vt:lpstr>  Поля могут иметь различный тип:     </vt:lpstr>
      <vt:lpstr>База данных «Компьютеры»</vt:lpstr>
      <vt:lpstr>Слайд 11</vt:lpstr>
      <vt:lpstr>Слайд 12</vt:lpstr>
      <vt:lpstr>Слайд 13</vt:lpstr>
      <vt:lpstr>Слайд 14</vt:lpstr>
      <vt:lpstr>Слайд 15</vt:lpstr>
      <vt:lpstr>Сеть Интернет</vt:lpstr>
      <vt:lpstr>Слайд 17</vt:lpstr>
    </vt:vector>
  </TitlesOfParts>
  <Company>МОУ СОШ № 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БАЗЫ ДАННЫХ</dc:title>
  <dc:creator>Караваева Е.Л.</dc:creator>
  <cp:lastModifiedBy>Кассир</cp:lastModifiedBy>
  <cp:revision>68</cp:revision>
  <dcterms:created xsi:type="dcterms:W3CDTF">2008-03-31T18:41:38Z</dcterms:created>
  <dcterms:modified xsi:type="dcterms:W3CDTF">2016-01-17T14:28:18Z</dcterms:modified>
</cp:coreProperties>
</file>